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412" r:id="rId8"/>
    <p:sldId id="271" r:id="rId9"/>
    <p:sldId id="385" r:id="rId10"/>
    <p:sldId id="407" r:id="rId11"/>
    <p:sldId id="410" r:id="rId12"/>
    <p:sldId id="411" r:id="rId13"/>
    <p:sldId id="269" r:id="rId14"/>
    <p:sldId id="270" r:id="rId15"/>
    <p:sldId id="413" r:id="rId16"/>
    <p:sldId id="259" r:id="rId17"/>
    <p:sldId id="434" r:id="rId18"/>
    <p:sldId id="435" r:id="rId19"/>
    <p:sldId id="414" r:id="rId20"/>
    <p:sldId id="415" r:id="rId21"/>
    <p:sldId id="416" r:id="rId22"/>
    <p:sldId id="417" r:id="rId23"/>
    <p:sldId id="419" r:id="rId24"/>
    <p:sldId id="418" r:id="rId25"/>
    <p:sldId id="420" r:id="rId26"/>
    <p:sldId id="421" r:id="rId27"/>
    <p:sldId id="422" r:id="rId28"/>
    <p:sldId id="423" r:id="rId29"/>
    <p:sldId id="433" r:id="rId30"/>
    <p:sldId id="43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C3E0"/>
    <a:srgbClr val="FFFFFF"/>
    <a:srgbClr val="6EAB2D"/>
    <a:srgbClr val="D14F77"/>
    <a:srgbClr val="D88B1B"/>
    <a:srgbClr val="A11916"/>
    <a:srgbClr val="5E78BA"/>
    <a:srgbClr val="DF382F"/>
    <a:srgbClr val="D3194B"/>
    <a:srgbClr val="E87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 varScale="1">
        <p:scale>
          <a:sx n="54" d="100"/>
          <a:sy n="54" d="100"/>
        </p:scale>
        <p:origin x="-1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003072-C51A-46C1-B115-800C691CA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9C9AF34-3BDA-4AA7-8146-3C337C99A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7E3CB8A-7790-4171-90B2-DC7A12E28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DE472-5A32-49A3-84FA-39B2EE78FFB9}" type="datetimeFigureOut">
              <a:rPr lang="ru-RU" smtClean="0"/>
              <a:t>16.09.2023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8A06750-77FC-41F3-B337-3822B2109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B64CC3-55AF-4A18-9062-C4E75D4FF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175C-2C66-4D55-B5F6-52B9DD125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3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A7EB5B-F03C-4EF4-AAA1-07D8CC7C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43C3027-B34E-4186-8CE5-9D42B2AE5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C45FDAD-0DEB-41B7-A31F-42114FF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DE472-5A32-49A3-84FA-39B2EE78FFB9}" type="datetimeFigureOut">
              <a:rPr lang="ru-RU" smtClean="0"/>
              <a:t>16.09.2023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84F9BE-5D35-4616-9043-5902FBF65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B20762-C9D3-4B95-9CFE-B70DB6757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175C-2C66-4D55-B5F6-52B9DD125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8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2844DD8-71B4-4070-9706-3CE8CD7ED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AFCB28A-75C6-4AB2-931F-E48630C29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07B82BA-F3AA-49FB-9833-D10EBAA6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DE472-5A32-49A3-84FA-39B2EE78FFB9}" type="datetimeFigureOut">
              <a:rPr lang="ru-RU" smtClean="0"/>
              <a:t>16.09.2023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64E6A38-6FC7-48AE-9DB9-267625F5C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EC9CBE-F847-44BE-82C1-BA0CBC346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175C-2C66-4D55-B5F6-52B9DD125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5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9BB54A-6C5A-4D04-985D-A945A5D50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988771-C408-4947-A949-CBF2E48BD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7C3A638-A7DF-4C5D-AA6B-31DC93F5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DE472-5A32-49A3-84FA-39B2EE78FFB9}" type="datetimeFigureOut">
              <a:rPr lang="ru-RU" smtClean="0"/>
              <a:t>16.09.2023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1D4FB3-F1F6-4DAA-A4A2-2E1A63269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067F3F-3F3E-4748-8C93-1A1DAFD9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175C-2C66-4D55-B5F6-52B9DD125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8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1DF537-57E3-4248-BF97-D155F6DC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CB740F-AFF1-4B29-B8B4-A2C8E1743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C29D57-E57B-4CFC-92BD-22175341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DE472-5A32-49A3-84FA-39B2EE78FFB9}" type="datetimeFigureOut">
              <a:rPr lang="ru-RU" smtClean="0"/>
              <a:t>16.09.2023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280727-FEC6-49E2-9868-2BA00B8F6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841788-B08E-4A4C-B892-9F44813FD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175C-2C66-4D55-B5F6-52B9DD125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44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CFC9C4-3353-4FFD-9B36-1E31049E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25140BF-0416-45E6-866E-FB623F297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0847A84-AACD-4067-9245-51F565386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599D101-93AE-4D0F-8FF2-1381E54D4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DE472-5A32-49A3-84FA-39B2EE78FFB9}" type="datetimeFigureOut">
              <a:rPr lang="ru-RU" smtClean="0"/>
              <a:t>16.09.2023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783E5BB-5F9E-484F-9A59-13F854DE8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975F084-7B15-43C1-A4A3-40A933FE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175C-2C66-4D55-B5F6-52B9DD125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82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99795C-70AB-45D1-8394-1DD38A87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B5783ED-A304-4C5E-9CD9-FE5426130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CE15B05-D87B-46EC-9022-65603AF0A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AF3BE50-ADFF-4C57-B33B-4CB18DFF8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275D895-DA1E-4A59-8A4C-F231A21BA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DC8AFAF-236D-4C72-BF13-621A558F7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DE472-5A32-49A3-84FA-39B2EE78FFB9}" type="datetimeFigureOut">
              <a:rPr lang="ru-RU" smtClean="0"/>
              <a:t>16.09.2023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9A45AB8-3DB5-4769-99F8-8B98469A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5ACF014-5A8B-44BB-9263-94D8ACE6A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175C-2C66-4D55-B5F6-52B9DD125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9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01C8C0-BBC4-4F8A-A54D-72A08879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1190892-59C0-486E-AA1A-487A04850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DE472-5A32-49A3-84FA-39B2EE78FFB9}" type="datetimeFigureOut">
              <a:rPr lang="ru-RU" smtClean="0"/>
              <a:t>16.09.2023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5D2A39B-85E7-4EDE-9C14-9A01773F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D4B84A7-9C6B-47BF-9167-3EDB952C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175C-2C66-4D55-B5F6-52B9DD125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3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FDD9655-6EA7-4569-8253-E11FB3E7D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DE472-5A32-49A3-84FA-39B2EE78FFB9}" type="datetimeFigureOut">
              <a:rPr lang="ru-RU" smtClean="0"/>
              <a:t>16.09.2023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D4CCDDE-4244-4401-9B04-6DCEA2A1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12DC916-9FE2-40A6-B84E-6E453E4E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175C-2C66-4D55-B5F6-52B9DD125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5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F80067-CE4E-4833-B6FD-1FC3B9C5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A173E46-F77C-4982-903C-10CB7B260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EF23E2C-9F53-4E52-8E97-439386EDB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C55C20-4E8C-439E-8498-BF8B0E436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DE472-5A32-49A3-84FA-39B2EE78FFB9}" type="datetimeFigureOut">
              <a:rPr lang="ru-RU" smtClean="0"/>
              <a:t>16.09.2023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31EB98D-E502-4C46-82C6-645EF4BF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F39D0C8-0007-4499-A3AE-680395974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175C-2C66-4D55-B5F6-52B9DD125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8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56994F-242B-4325-A1B1-E228DB4D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03E9CE9-4AB1-466D-AFD7-1D84548A9F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E1D4FE8-FA18-48BD-B014-79F686FEA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60E6D2A-14C7-4A50-80D6-811478D3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DE472-5A32-49A3-84FA-39B2EE78FFB9}" type="datetimeFigureOut">
              <a:rPr lang="ru-RU" smtClean="0"/>
              <a:t>16.09.2023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822AAAB-3B0F-452E-82A2-D6255268E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62A639D-580E-4D9B-896B-115A52C5E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175C-2C66-4D55-B5F6-52B9DD125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16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5BED7-C1AE-42F3-8538-02A618CD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FA5DB0-25F4-4254-9FD7-1625C1290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A7436E-7CB6-4579-BCEA-6068AC844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DE472-5A32-49A3-84FA-39B2EE78FFB9}" type="datetimeFigureOut">
              <a:rPr lang="ru-RU" smtClean="0"/>
              <a:t>16.09.2023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EFF516-86FC-42D0-9540-9CBDF2E9C8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F49ABA-9472-404C-8C87-277896EBD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A175C-2C66-4D55-B5F6-52B9DD125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24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D6D755-F585-4B30-8CAB-531A697CB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578" y="1549400"/>
            <a:ext cx="4526844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Рисунок 1">
            <a:extLst>
              <a:ext uri="{FF2B5EF4-FFF2-40B4-BE49-F238E27FC236}">
                <a16:creationId xmlns:a16="http://schemas.microsoft.com/office/drawing/2014/main" xmlns="" id="{F27989B9-64B1-4F18-8777-4333A6763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63" y="1085849"/>
            <a:ext cx="8098736" cy="527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5" name="Рисунок 2">
            <a:extLst>
              <a:ext uri="{FF2B5EF4-FFF2-40B4-BE49-F238E27FC236}">
                <a16:creationId xmlns:a16="http://schemas.microsoft.com/office/drawing/2014/main" xmlns="" id="{B6E69D07-BB08-47B3-8681-D69B3B16D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50" y="1085851"/>
            <a:ext cx="3017838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072746-080E-4A80-8167-8A6229364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866" y="600580"/>
            <a:ext cx="4657583" cy="303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Рисунок 1">
            <a:extLst>
              <a:ext uri="{FF2B5EF4-FFF2-40B4-BE49-F238E27FC236}">
                <a16:creationId xmlns:a16="http://schemas.microsoft.com/office/drawing/2014/main" xmlns="" id="{2E6BF8FC-9F54-49F2-B77D-D91E6070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39" y="1551232"/>
            <a:ext cx="3980076" cy="530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>
            <a:extLst>
              <a:ext uri="{FF2B5EF4-FFF2-40B4-BE49-F238E27FC236}">
                <a16:creationId xmlns:a16="http://schemas.microsoft.com/office/drawing/2014/main" xmlns="" id="{3BE11414-2D4B-4969-A8FD-6AFB83D49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/>
          <a:stretch/>
        </p:blipFill>
        <p:spPr bwMode="auto">
          <a:xfrm>
            <a:off x="5143270" y="1551232"/>
            <a:ext cx="6122691" cy="530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385549A-A22C-4A67-957D-FE09244E0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866" y="600580"/>
            <a:ext cx="4657583" cy="303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0171107_113052">
            <a:extLst>
              <a:ext uri="{FF2B5EF4-FFF2-40B4-BE49-F238E27FC236}">
                <a16:creationId xmlns:a16="http://schemas.microsoft.com/office/drawing/2014/main" xmlns="" id="{E7970257-8F99-4AFD-8E3C-5D8A66D4B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2"/>
          <a:stretch/>
        </p:blipFill>
        <p:spPr bwMode="auto">
          <a:xfrm>
            <a:off x="-1" y="1407393"/>
            <a:ext cx="6699184" cy="40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Городчикова_PL_5">
            <a:extLst>
              <a:ext uri="{FF2B5EF4-FFF2-40B4-BE49-F238E27FC236}">
                <a16:creationId xmlns:a16="http://schemas.microsoft.com/office/drawing/2014/main" xmlns="" id="{71BF6A81-DE5A-4BAA-AD1D-E055B6835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"/>
          <a:stretch/>
        </p:blipFill>
        <p:spPr bwMode="auto">
          <a:xfrm>
            <a:off x="6891688" y="1428538"/>
            <a:ext cx="5295146" cy="400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F9AB52-2BD3-4B6F-9243-4B5C67510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866" y="600580"/>
            <a:ext cx="4657583" cy="3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5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029200"/>
            <a:ext cx="12192000" cy="14086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5E78BA"/>
                </a:solidFill>
              </a:rPr>
              <a:t>На третьем и четвертом </a:t>
            </a:r>
            <a:r>
              <a:rPr lang="ru-RU" sz="2800" dirty="0" smtClean="0">
                <a:solidFill>
                  <a:srgbClr val="5E78BA"/>
                </a:solidFill>
              </a:rPr>
              <a:t>курсе</a:t>
            </a:r>
            <a:br>
              <a:rPr lang="ru-RU" sz="2800" dirty="0" smtClean="0">
                <a:solidFill>
                  <a:srgbClr val="5E78BA"/>
                </a:solidFill>
              </a:rPr>
            </a:br>
            <a:r>
              <a:rPr lang="ru-RU" sz="2800" dirty="0" smtClean="0">
                <a:solidFill>
                  <a:srgbClr val="5E78BA"/>
                </a:solidFill>
              </a:rPr>
              <a:t>студенты </a:t>
            </a:r>
            <a:r>
              <a:rPr lang="ru-RU" sz="2800" dirty="0">
                <a:solidFill>
                  <a:srgbClr val="5E78BA"/>
                </a:solidFill>
              </a:rPr>
              <a:t>активно работают на </a:t>
            </a:r>
            <a:r>
              <a:rPr lang="ru-RU" sz="2800" dirty="0" smtClean="0">
                <a:solidFill>
                  <a:srgbClr val="5E78BA"/>
                </a:solidFill>
              </a:rPr>
              <a:t>компьютере,</a:t>
            </a:r>
            <a:br>
              <a:rPr lang="ru-RU" sz="2800" dirty="0" smtClean="0">
                <a:solidFill>
                  <a:srgbClr val="5E78BA"/>
                </a:solidFill>
              </a:rPr>
            </a:br>
            <a:r>
              <a:rPr lang="ru-RU" sz="2800" dirty="0" smtClean="0">
                <a:solidFill>
                  <a:srgbClr val="5E78BA"/>
                </a:solidFill>
              </a:rPr>
              <a:t>где </a:t>
            </a:r>
            <a:r>
              <a:rPr lang="ru-RU" sz="2800" dirty="0">
                <a:solidFill>
                  <a:srgbClr val="5E78BA"/>
                </a:solidFill>
              </a:rPr>
              <a:t>создают логотипы, плакаты, буклеты </a:t>
            </a:r>
            <a:r>
              <a:rPr lang="ru-RU" sz="2800" dirty="0" smtClean="0">
                <a:solidFill>
                  <a:srgbClr val="5E78BA"/>
                </a:solidFill>
              </a:rPr>
              <a:t>… </a:t>
            </a:r>
            <a:endParaRPr lang="ru-RU" sz="2800" dirty="0">
              <a:solidFill>
                <a:srgbClr val="5E78BA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D23DDB2-5297-4329-BAE1-C5560A11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6" y="600580"/>
            <a:ext cx="4657583" cy="303502"/>
          </a:xfrm>
          <a:prstGeom prst="rect">
            <a:avLst/>
          </a:prstGeom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C8F3FAB-CE2B-4D87-8F28-1F9876124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0" b="21673"/>
          <a:stretch/>
        </p:blipFill>
        <p:spPr bwMode="auto">
          <a:xfrm>
            <a:off x="691110" y="2222915"/>
            <a:ext cx="5598128" cy="229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>
            <a:extLst>
              <a:ext uri="{FF2B5EF4-FFF2-40B4-BE49-F238E27FC236}">
                <a16:creationId xmlns:a16="http://schemas.microsoft.com/office/drawing/2014/main" xmlns="" id="{72535474-E5EA-4D88-AEF1-2DA80D40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652" y="1184866"/>
            <a:ext cx="4520902" cy="361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7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>
            <a:extLst>
              <a:ext uri="{FF2B5EF4-FFF2-40B4-BE49-F238E27FC236}">
                <a16:creationId xmlns:a16="http://schemas.microsoft.com/office/drawing/2014/main" xmlns="" id="{AF9C4069-2CE3-44C5-A673-CACFD3DA9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3" t="23141" r="14575" b="19572"/>
          <a:stretch/>
        </p:blipFill>
        <p:spPr bwMode="auto">
          <a:xfrm>
            <a:off x="3891991" y="1386041"/>
            <a:ext cx="3240328" cy="283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863BE46F-7A66-4475-A77D-8B5EE991A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2" r="19719"/>
          <a:stretch/>
        </p:blipFill>
        <p:spPr bwMode="auto">
          <a:xfrm>
            <a:off x="9367112" y="1075123"/>
            <a:ext cx="2534051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301048"/>
            <a:ext cx="12192000" cy="1136821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5E78BA"/>
                </a:solidFill>
              </a:rPr>
              <a:t>… упаковки </a:t>
            </a:r>
            <a:r>
              <a:rPr lang="ru-RU" sz="2800" dirty="0">
                <a:solidFill>
                  <a:srgbClr val="5E78BA"/>
                </a:solidFill>
              </a:rPr>
              <a:t>рекламные ролики и работают над </a:t>
            </a:r>
            <a:r>
              <a:rPr lang="ru-RU" sz="2800" dirty="0" smtClean="0">
                <a:solidFill>
                  <a:srgbClr val="5E78BA"/>
                </a:solidFill>
              </a:rPr>
              <a:t>созданием</a:t>
            </a:r>
            <a:br>
              <a:rPr lang="ru-RU" sz="2800" dirty="0" smtClean="0">
                <a:solidFill>
                  <a:srgbClr val="5E78BA"/>
                </a:solidFill>
              </a:rPr>
            </a:br>
            <a:r>
              <a:rPr lang="ru-RU" sz="2800" dirty="0" smtClean="0">
                <a:solidFill>
                  <a:srgbClr val="5E78BA"/>
                </a:solidFill>
              </a:rPr>
              <a:t>рекламных носителей, которые </a:t>
            </a:r>
            <a:r>
              <a:rPr lang="ru-RU" sz="2800" dirty="0">
                <a:solidFill>
                  <a:srgbClr val="5E78BA"/>
                </a:solidFill>
              </a:rPr>
              <a:t>уже изучали ранее.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D23DDB2-5297-4329-BAE1-C5560A113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866" y="600580"/>
            <a:ext cx="4657583" cy="303502"/>
          </a:xfrm>
          <a:prstGeom prst="rect">
            <a:avLst/>
          </a:prstGeom>
        </p:spPr>
      </p:pic>
      <p:pic>
        <p:nvPicPr>
          <p:cNvPr id="4" name="Рисунок 1">
            <a:extLst>
              <a:ext uri="{FF2B5EF4-FFF2-40B4-BE49-F238E27FC236}">
                <a16:creationId xmlns:a16="http://schemas.microsoft.com/office/drawing/2014/main" xmlns="" id="{AD7D2D66-F3BE-4D50-8179-964EF05CF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0" r="5180" b="18625"/>
          <a:stretch/>
        </p:blipFill>
        <p:spPr bwMode="auto">
          <a:xfrm>
            <a:off x="1" y="1434169"/>
            <a:ext cx="4052236" cy="29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xmlns="" id="{E50ACA8F-8A31-45B8-AA6E-7D5CB8C86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9" r="21415"/>
          <a:stretch/>
        </p:blipFill>
        <p:spPr bwMode="auto">
          <a:xfrm>
            <a:off x="7064938" y="1130096"/>
            <a:ext cx="2082682" cy="407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6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BF56374-24F1-4219-B0EF-0705A851D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6" y="600580"/>
            <a:ext cx="4657583" cy="303502"/>
          </a:xfrm>
          <a:prstGeom prst="rect">
            <a:avLst/>
          </a:prstGeom>
        </p:spPr>
      </p:pic>
      <p:pic>
        <p:nvPicPr>
          <p:cNvPr id="5" name="Рисунок 3">
            <a:extLst>
              <a:ext uri="{FF2B5EF4-FFF2-40B4-BE49-F238E27FC236}">
                <a16:creationId xmlns:a16="http://schemas.microsoft.com/office/drawing/2014/main" xmlns="" id="{966B77A7-9A02-499E-8AA5-B668BDF7B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r="3571"/>
          <a:stretch>
            <a:fillRect/>
          </a:stretch>
        </p:blipFill>
        <p:spPr bwMode="auto">
          <a:xfrm>
            <a:off x="-33956" y="1565532"/>
            <a:ext cx="53927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9DD1D86A-E622-4976-A520-6FBEAB45E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r="34301"/>
          <a:stretch/>
        </p:blipFill>
        <p:spPr bwMode="auto">
          <a:xfrm>
            <a:off x="5541801" y="1562357"/>
            <a:ext cx="3200400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3022983-D42B-4012-A262-55575326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471" y="1562357"/>
            <a:ext cx="32400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4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821B6A-7C82-4046-95F6-25AA1ECA6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6" y="600580"/>
            <a:ext cx="4657583" cy="303502"/>
          </a:xfrm>
          <a:prstGeom prst="rect">
            <a:avLst/>
          </a:prstGeom>
        </p:spPr>
      </p:pic>
      <p:pic>
        <p:nvPicPr>
          <p:cNvPr id="5" name="Picture 4" descr="Без имени-1">
            <a:extLst>
              <a:ext uri="{FF2B5EF4-FFF2-40B4-BE49-F238E27FC236}">
                <a16:creationId xmlns:a16="http://schemas.microsoft.com/office/drawing/2014/main" xmlns="" id="{6A247FA7-9501-4CCE-B79D-51C4C4762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" y="1234570"/>
            <a:ext cx="34925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Без имени-2">
            <a:extLst>
              <a:ext uri="{FF2B5EF4-FFF2-40B4-BE49-F238E27FC236}">
                <a16:creationId xmlns:a16="http://schemas.microsoft.com/office/drawing/2014/main" xmlns="" id="{AFD98560-29B4-4860-A01E-8E65B60D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003" y="1234570"/>
            <a:ext cx="3573463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9" descr="Без имени-1п.png">
            <a:extLst>
              <a:ext uri="{FF2B5EF4-FFF2-40B4-BE49-F238E27FC236}">
                <a16:creationId xmlns:a16="http://schemas.microsoft.com/office/drawing/2014/main" xmlns="" id="{4110A63F-FA54-4FCB-A837-DBA36E9CA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r="153"/>
          <a:stretch>
            <a:fillRect/>
          </a:stretch>
        </p:blipFill>
        <p:spPr>
          <a:xfrm>
            <a:off x="7426411" y="1270732"/>
            <a:ext cx="3573464" cy="2526111"/>
          </a:xfrm>
          <a:prstGeom prst="rect">
            <a:avLst/>
          </a:prstGeom>
        </p:spPr>
      </p:pic>
      <p:pic>
        <p:nvPicPr>
          <p:cNvPr id="8" name="Рисунок 7" descr="Без имени-1лз.png">
            <a:extLst>
              <a:ext uri="{FF2B5EF4-FFF2-40B4-BE49-F238E27FC236}">
                <a16:creationId xmlns:a16="http://schemas.microsoft.com/office/drawing/2014/main" xmlns="" id="{591F33B8-7203-42C8-9728-E48CFD5F057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53" r="153"/>
          <a:stretch>
            <a:fillRect/>
          </a:stretch>
        </p:blipFill>
        <p:spPr>
          <a:xfrm>
            <a:off x="7537558" y="3859994"/>
            <a:ext cx="3573522" cy="25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5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DDAC87-648E-476B-B048-B4B9A5A7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90" y="479425"/>
            <a:ext cx="9733026" cy="1325563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На отделении очень увлекательно и творчески подходят к защите проектов и много казалось бы обычных предметов, проводятся необычно.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xmlns="" id="{14D40E7E-4458-42C2-B405-A3FAC7AF1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734"/>
            <a:ext cx="6302136" cy="471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>
            <a:extLst>
              <a:ext uri="{FF2B5EF4-FFF2-40B4-BE49-F238E27FC236}">
                <a16:creationId xmlns:a16="http://schemas.microsoft.com/office/drawing/2014/main" xmlns="" id="{A8F39973-960D-4605-9812-11B241345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/>
          <a:stretch/>
        </p:blipFill>
        <p:spPr bwMode="auto">
          <a:xfrm>
            <a:off x="5325967" y="2130941"/>
            <a:ext cx="6866033" cy="471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0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235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Студенты учатся воспринимать информацию и сразу применять её, заполняя интеллект карты, создавая истории на тему услышанной лекции, выполняя творческие задания.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 t="7820" r="33191" b="-3120"/>
          <a:stretch/>
        </p:blipFill>
        <p:spPr>
          <a:xfrm rot="15977101">
            <a:off x="4585355" y="105506"/>
            <a:ext cx="3886899" cy="9480613"/>
          </a:xfrm>
        </p:spPr>
      </p:pic>
    </p:spTree>
    <p:extLst>
      <p:ext uri="{BB962C8B-B14F-4D97-AF65-F5344CB8AC3E}">
        <p14:creationId xmlns:p14="http://schemas.microsoft.com/office/powerpoint/2010/main" val="30341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051300"/>
            <a:ext cx="12192000" cy="2773893"/>
          </a:xfrm>
          <a:prstGeom prst="rect">
            <a:avLst/>
          </a:prstGeom>
          <a:solidFill>
            <a:srgbClr val="A11916"/>
          </a:solidFill>
          <a:ln>
            <a:solidFill>
              <a:srgbClr val="A119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88940"/>
            <a:ext cx="12191999" cy="1617759"/>
          </a:xfrm>
        </p:spPr>
        <p:txBody>
          <a:bodyPr>
            <a:normAutofit lnSpcReduction="10000"/>
          </a:bodyPr>
          <a:lstStyle/>
          <a:p>
            <a:r>
              <a:rPr lang="ru-RU" sz="2800" dirty="0">
                <a:solidFill>
                  <a:srgbClr val="A11916"/>
                </a:solidFill>
              </a:rPr>
              <a:t>Выпускники колледжа могут работать помощником </a:t>
            </a:r>
            <a:r>
              <a:rPr lang="ru-RU" sz="2800" dirty="0" smtClean="0">
                <a:solidFill>
                  <a:srgbClr val="A11916"/>
                </a:solidFill>
              </a:rPr>
              <a:t>дизайнера,</a:t>
            </a:r>
            <a:br>
              <a:rPr lang="ru-RU" sz="2800" dirty="0" smtClean="0">
                <a:solidFill>
                  <a:srgbClr val="A11916"/>
                </a:solidFill>
              </a:rPr>
            </a:br>
            <a:r>
              <a:rPr lang="ru-RU" sz="2800" dirty="0" smtClean="0">
                <a:solidFill>
                  <a:srgbClr val="A11916"/>
                </a:solidFill>
              </a:rPr>
              <a:t>дизайнером</a:t>
            </a:r>
            <a:r>
              <a:rPr lang="ru-RU" sz="2800" dirty="0">
                <a:solidFill>
                  <a:srgbClr val="A11916"/>
                </a:solidFill>
              </a:rPr>
              <a:t>, арт-директором, креативным </a:t>
            </a:r>
            <a:r>
              <a:rPr lang="ru-RU" sz="2800" dirty="0" smtClean="0">
                <a:solidFill>
                  <a:srgbClr val="A11916"/>
                </a:solidFill>
              </a:rPr>
              <a:t>директором</a:t>
            </a:r>
            <a:br>
              <a:rPr lang="ru-RU" sz="2800" dirty="0" smtClean="0">
                <a:solidFill>
                  <a:srgbClr val="A11916"/>
                </a:solidFill>
              </a:rPr>
            </a:br>
            <a:r>
              <a:rPr lang="ru-RU" sz="2800" dirty="0" smtClean="0">
                <a:solidFill>
                  <a:srgbClr val="A11916"/>
                </a:solidFill>
              </a:rPr>
              <a:t>как </a:t>
            </a:r>
            <a:r>
              <a:rPr lang="ru-RU" sz="2800" dirty="0">
                <a:solidFill>
                  <a:srgbClr val="A11916"/>
                </a:solidFill>
              </a:rPr>
              <a:t>в рекламных агентствах </a:t>
            </a:r>
            <a:r>
              <a:rPr lang="ru-RU" sz="2800" dirty="0" smtClean="0">
                <a:solidFill>
                  <a:srgbClr val="A11916"/>
                </a:solidFill>
              </a:rPr>
              <a:t>или дизайн-бюро,</a:t>
            </a:r>
            <a:br>
              <a:rPr lang="ru-RU" sz="2800" dirty="0" smtClean="0">
                <a:solidFill>
                  <a:srgbClr val="A11916"/>
                </a:solidFill>
              </a:rPr>
            </a:br>
            <a:r>
              <a:rPr lang="ru-RU" sz="2800" dirty="0" smtClean="0">
                <a:solidFill>
                  <a:srgbClr val="A11916"/>
                </a:solidFill>
              </a:rPr>
              <a:t>так </a:t>
            </a:r>
            <a:r>
              <a:rPr lang="ru-RU" sz="2800" dirty="0">
                <a:solidFill>
                  <a:srgbClr val="A11916"/>
                </a:solidFill>
              </a:rPr>
              <a:t>и на стороне клиента </a:t>
            </a:r>
            <a:r>
              <a:rPr lang="ru-RU" sz="2800" dirty="0" smtClean="0">
                <a:solidFill>
                  <a:srgbClr val="A11916"/>
                </a:solidFill>
              </a:rPr>
              <a:t>- в </a:t>
            </a:r>
            <a:r>
              <a:rPr lang="ru-RU" sz="2800" dirty="0">
                <a:solidFill>
                  <a:srgbClr val="A11916"/>
                </a:solidFill>
              </a:rPr>
              <a:t>отделах рекламы крупных компаний.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9B371A-226A-4B6C-99A3-3A16EC1A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49" y="1051300"/>
            <a:ext cx="10402101" cy="27738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C795AEF-004B-45E3-9970-C9F615E39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104" y="562339"/>
            <a:ext cx="4402667" cy="36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9D059200-0DF9-473B-84FD-39D701FB3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57822"/>
            <a:ext cx="12192000" cy="1199977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D14F77"/>
                </a:solidFill>
              </a:rPr>
              <a:t>это </a:t>
            </a:r>
            <a:r>
              <a:rPr lang="ru-RU" sz="3600" dirty="0">
                <a:solidFill>
                  <a:srgbClr val="D14F77"/>
                </a:solidFill>
              </a:rPr>
              <a:t>отличная </a:t>
            </a:r>
            <a:r>
              <a:rPr lang="ru-RU" sz="3600" dirty="0" smtClean="0">
                <a:solidFill>
                  <a:srgbClr val="D14F77"/>
                </a:solidFill>
              </a:rPr>
              <a:t>возможность</a:t>
            </a:r>
            <a:r>
              <a:rPr lang="en-US" sz="3600" dirty="0" smtClean="0">
                <a:solidFill>
                  <a:srgbClr val="D14F77"/>
                </a:solidFill>
              </a:rPr>
              <a:t> </a:t>
            </a:r>
            <a:r>
              <a:rPr lang="ru-RU" sz="3600" dirty="0" smtClean="0">
                <a:solidFill>
                  <a:srgbClr val="D14F77"/>
                </a:solidFill>
              </a:rPr>
              <a:t>получить</a:t>
            </a:r>
            <a:r>
              <a:rPr lang="en-US" sz="3600" dirty="0" smtClean="0">
                <a:solidFill>
                  <a:srgbClr val="D14F77"/>
                </a:solidFill>
              </a:rPr>
              <a:t/>
            </a:r>
            <a:br>
              <a:rPr lang="en-US" sz="3600" dirty="0" smtClean="0">
                <a:solidFill>
                  <a:srgbClr val="D14F77"/>
                </a:solidFill>
              </a:rPr>
            </a:br>
            <a:r>
              <a:rPr lang="ru-RU" sz="3600" dirty="0" smtClean="0">
                <a:solidFill>
                  <a:srgbClr val="D14F77"/>
                </a:solidFill>
              </a:rPr>
              <a:t>современную</a:t>
            </a:r>
            <a:r>
              <a:rPr lang="ru-RU" sz="3600" dirty="0">
                <a:solidFill>
                  <a:srgbClr val="D14F77"/>
                </a:solidFill>
              </a:rPr>
              <a:t>, творческую </a:t>
            </a:r>
            <a:r>
              <a:rPr lang="ru-RU" sz="3600" dirty="0" smtClean="0">
                <a:solidFill>
                  <a:srgbClr val="D14F77"/>
                </a:solidFill>
              </a:rPr>
              <a:t>и </a:t>
            </a:r>
            <a:r>
              <a:rPr lang="ru-RU" sz="3600" dirty="0">
                <a:solidFill>
                  <a:srgbClr val="D14F77"/>
                </a:solidFill>
              </a:rPr>
              <a:t>востребованную профессию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1F96907-82B2-40E9-8DAF-BA614B17F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11"/>
          <a:stretch/>
        </p:blipFill>
        <p:spPr>
          <a:xfrm>
            <a:off x="3832578" y="0"/>
            <a:ext cx="4526844" cy="280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1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295364"/>
            <a:ext cx="12192000" cy="2747394"/>
          </a:xfrm>
          <a:prstGeom prst="rect">
            <a:avLst/>
          </a:prstGeom>
          <a:solidFill>
            <a:srgbClr val="D88B1B"/>
          </a:solidFill>
          <a:ln>
            <a:solidFill>
              <a:srgbClr val="D88B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33315"/>
            <a:ext cx="12191999" cy="252468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Основы рекламы</a:t>
            </a:r>
            <a:r>
              <a:rPr lang="ru-RU" sz="2800" dirty="0"/>
              <a:t>. Разработка творческой концепции рекламной </a:t>
            </a:r>
            <a:r>
              <a:rPr lang="ru-RU" sz="2800" dirty="0" smtClean="0"/>
              <a:t>продукции.</a:t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Рекламный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плакат. </a:t>
            </a:r>
            <a:r>
              <a:rPr lang="ru-RU" sz="2800" dirty="0"/>
              <a:t>Композиция.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Графический дизайн и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верстка.</a:t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dirty="0" smtClean="0"/>
              <a:t>Мультимедийные </a:t>
            </a:r>
            <a:r>
              <a:rPr lang="ru-RU" sz="2800" dirty="0"/>
              <a:t>технологии.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Рекламный слоган и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текст.</a:t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dirty="0" smtClean="0"/>
              <a:t>История ИЗО.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Художественная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культура. </a:t>
            </a:r>
            <a:r>
              <a:rPr lang="ru-RU" sz="2800" dirty="0" smtClean="0"/>
              <a:t>Макетирование.</a:t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Фотореклама. </a:t>
            </a:r>
            <a:r>
              <a:rPr lang="ru-RU" sz="2800" dirty="0" smtClean="0"/>
              <a:t>Рисунок</a:t>
            </a:r>
            <a:r>
              <a:rPr lang="ru-RU" sz="2800" dirty="0"/>
              <a:t>. Живопись.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Экономика и маркетинг.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EDDB10D-5329-4EBC-810B-AB009F1D2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03" y="1295363"/>
            <a:ext cx="10302730" cy="27473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9734271-AFC9-40FF-BDA4-7FD8F96A6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98" y="414830"/>
            <a:ext cx="4278489" cy="88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1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795694"/>
            <a:ext cx="12192000" cy="2788662"/>
          </a:xfrm>
          <a:prstGeom prst="rect">
            <a:avLst/>
          </a:prstGeom>
          <a:solidFill>
            <a:srgbClr val="D14F77"/>
          </a:solidFill>
          <a:ln>
            <a:solidFill>
              <a:srgbClr val="D14F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70982"/>
            <a:ext cx="12191999" cy="212926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D14F77"/>
                </a:solidFill>
              </a:rPr>
              <a:t>На </a:t>
            </a:r>
            <a:r>
              <a:rPr lang="ru-RU" sz="2800" dirty="0" smtClean="0">
                <a:solidFill>
                  <a:srgbClr val="D14F77"/>
                </a:solidFill>
              </a:rPr>
              <a:t>Дипломном проекте </a:t>
            </a:r>
            <a:r>
              <a:rPr lang="ru-RU" sz="2800" dirty="0">
                <a:solidFill>
                  <a:srgbClr val="D14F77"/>
                </a:solidFill>
              </a:rPr>
              <a:t>студенты </a:t>
            </a:r>
            <a:r>
              <a:rPr lang="ru-RU" sz="2800" dirty="0" smtClean="0">
                <a:solidFill>
                  <a:srgbClr val="D14F77"/>
                </a:solidFill>
              </a:rPr>
              <a:t>занимаются</a:t>
            </a:r>
            <a:br>
              <a:rPr lang="ru-RU" sz="2800" dirty="0" smtClean="0">
                <a:solidFill>
                  <a:srgbClr val="D14F77"/>
                </a:solidFill>
              </a:rPr>
            </a:br>
            <a:r>
              <a:rPr lang="ru-RU" sz="2800" dirty="0" err="1" smtClean="0">
                <a:solidFill>
                  <a:srgbClr val="D14F77"/>
                </a:solidFill>
              </a:rPr>
              <a:t>ребрендингом</a:t>
            </a:r>
            <a:r>
              <a:rPr lang="ru-RU" sz="2800" dirty="0" smtClean="0">
                <a:solidFill>
                  <a:srgbClr val="D14F77"/>
                </a:solidFill>
              </a:rPr>
              <a:t> </a:t>
            </a:r>
            <a:r>
              <a:rPr lang="ru-RU" sz="2800" dirty="0">
                <a:solidFill>
                  <a:srgbClr val="D14F77"/>
                </a:solidFill>
              </a:rPr>
              <a:t>существующего </a:t>
            </a:r>
            <a:r>
              <a:rPr lang="ru-RU" sz="2800" dirty="0" smtClean="0">
                <a:solidFill>
                  <a:srgbClr val="D14F77"/>
                </a:solidFill>
              </a:rPr>
              <a:t>бренда.</a:t>
            </a:r>
            <a:br>
              <a:rPr lang="ru-RU" sz="2800" dirty="0" smtClean="0">
                <a:solidFill>
                  <a:srgbClr val="D14F77"/>
                </a:solidFill>
              </a:rPr>
            </a:br>
            <a:r>
              <a:rPr lang="ru-RU" sz="2800" dirty="0" smtClean="0">
                <a:solidFill>
                  <a:srgbClr val="D14F77"/>
                </a:solidFill>
              </a:rPr>
              <a:t>Задача учебная, </a:t>
            </a:r>
            <a:r>
              <a:rPr lang="ru-RU" sz="2800" dirty="0">
                <a:solidFill>
                  <a:srgbClr val="D14F77"/>
                </a:solidFill>
              </a:rPr>
              <a:t>но бренд </a:t>
            </a:r>
            <a:r>
              <a:rPr lang="ru-RU" sz="2800" dirty="0" smtClean="0">
                <a:solidFill>
                  <a:srgbClr val="D14F77"/>
                </a:solidFill>
              </a:rPr>
              <a:t>настоящий.</a:t>
            </a:r>
            <a:br>
              <a:rPr lang="ru-RU" sz="2800" dirty="0" smtClean="0">
                <a:solidFill>
                  <a:srgbClr val="D14F77"/>
                </a:solidFill>
              </a:rPr>
            </a:br>
            <a:r>
              <a:rPr lang="ru-RU" sz="2800" dirty="0" smtClean="0">
                <a:solidFill>
                  <a:srgbClr val="D14F77"/>
                </a:solidFill>
              </a:rPr>
              <a:t>Студенты </a:t>
            </a:r>
            <a:r>
              <a:rPr lang="ru-RU" sz="2800" dirty="0">
                <a:solidFill>
                  <a:srgbClr val="D14F77"/>
                </a:solidFill>
              </a:rPr>
              <a:t>анализируют рекламные носители и фирменный стиль </a:t>
            </a:r>
            <a:r>
              <a:rPr lang="ru-RU" sz="2800" dirty="0" smtClean="0">
                <a:solidFill>
                  <a:srgbClr val="D14F77"/>
                </a:solidFill>
              </a:rPr>
              <a:t>бренда,</a:t>
            </a:r>
            <a:br>
              <a:rPr lang="ru-RU" sz="2800" dirty="0" smtClean="0">
                <a:solidFill>
                  <a:srgbClr val="D14F77"/>
                </a:solidFill>
              </a:rPr>
            </a:br>
            <a:r>
              <a:rPr lang="ru-RU" sz="2800" dirty="0" smtClean="0">
                <a:solidFill>
                  <a:srgbClr val="D14F77"/>
                </a:solidFill>
              </a:rPr>
              <a:t>а затем предлагают </a:t>
            </a:r>
            <a:r>
              <a:rPr lang="ru-RU" sz="2800" dirty="0">
                <a:solidFill>
                  <a:srgbClr val="D14F77"/>
                </a:solidFill>
              </a:rPr>
              <a:t>исходя из поставленной задачи свой вариант.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DB8CC0-5590-46E2-9430-2E1AFBE8C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58" y="1795695"/>
            <a:ext cx="10457484" cy="27886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208F359-EB51-47FE-B309-12321BCA7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520" y="824852"/>
            <a:ext cx="4459111" cy="97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139305"/>
            <a:ext cx="12191999" cy="1264354"/>
          </a:xfrm>
        </p:spPr>
        <p:txBody>
          <a:bodyPr>
            <a:normAutofit/>
          </a:bodyPr>
          <a:lstStyle/>
          <a:p>
            <a:r>
              <a:rPr lang="ru-RU" altLang="ru-RU" sz="2800" dirty="0">
                <a:solidFill>
                  <a:srgbClr val="D14F77"/>
                </a:solidFill>
              </a:rPr>
              <a:t>На </a:t>
            </a:r>
            <a:r>
              <a:rPr lang="ru-RU" altLang="ru-RU" sz="2800" dirty="0" smtClean="0">
                <a:solidFill>
                  <a:srgbClr val="D14F77"/>
                </a:solidFill>
              </a:rPr>
              <a:t>Дипломе </a:t>
            </a:r>
            <a:r>
              <a:rPr lang="ru-RU" altLang="ru-RU" sz="2800" dirty="0">
                <a:solidFill>
                  <a:srgbClr val="D14F77"/>
                </a:solidFill>
              </a:rPr>
              <a:t>студенты демонстрируют такие свои </a:t>
            </a:r>
            <a:r>
              <a:rPr lang="ru-RU" altLang="ru-RU" sz="2800" dirty="0" smtClean="0">
                <a:solidFill>
                  <a:srgbClr val="D14F77"/>
                </a:solidFill>
              </a:rPr>
              <a:t>навыки,</a:t>
            </a:r>
            <a:br>
              <a:rPr lang="ru-RU" altLang="ru-RU" sz="2800" dirty="0" smtClean="0">
                <a:solidFill>
                  <a:srgbClr val="D14F77"/>
                </a:solidFill>
              </a:rPr>
            </a:br>
            <a:r>
              <a:rPr lang="ru-RU" altLang="ru-RU" sz="2800" dirty="0" smtClean="0">
                <a:solidFill>
                  <a:srgbClr val="D14F77"/>
                </a:solidFill>
              </a:rPr>
              <a:t>приобретенные </a:t>
            </a:r>
            <a:r>
              <a:rPr lang="ru-RU" altLang="ru-RU" sz="2800" dirty="0">
                <a:solidFill>
                  <a:srgbClr val="D14F77"/>
                </a:solidFill>
              </a:rPr>
              <a:t>во время учебы, как умение креативно мыслить</a:t>
            </a:r>
            <a:br>
              <a:rPr lang="ru-RU" altLang="ru-RU" sz="2800" dirty="0">
                <a:solidFill>
                  <a:srgbClr val="D14F77"/>
                </a:solidFill>
              </a:rPr>
            </a:br>
            <a:r>
              <a:rPr lang="ru-RU" altLang="ru-RU" sz="2800" dirty="0">
                <a:solidFill>
                  <a:srgbClr val="D14F77"/>
                </a:solidFill>
              </a:rPr>
              <a:t>и разрабатывать рекламные </a:t>
            </a:r>
            <a:r>
              <a:rPr lang="ru-RU" altLang="ru-RU" sz="2800" dirty="0" smtClean="0">
                <a:solidFill>
                  <a:srgbClr val="D14F77"/>
                </a:solidFill>
              </a:rPr>
              <a:t>концепции</a:t>
            </a:r>
            <a:r>
              <a:rPr lang="ru-RU" altLang="ru-RU" sz="2800" dirty="0">
                <a:solidFill>
                  <a:srgbClr val="D14F77"/>
                </a:solidFill>
              </a:rPr>
              <a:t> </a:t>
            </a:r>
            <a:r>
              <a:rPr lang="ru-RU" altLang="ru-RU" sz="2800" dirty="0" smtClean="0">
                <a:solidFill>
                  <a:srgbClr val="D14F77"/>
                </a:solidFill>
              </a:rPr>
              <a:t>…</a:t>
            </a:r>
            <a:endParaRPr lang="ru-RU" sz="2800" dirty="0">
              <a:solidFill>
                <a:srgbClr val="D14F77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208F359-EB51-47FE-B309-12321BCA7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520" y="824852"/>
            <a:ext cx="4459111" cy="970844"/>
          </a:xfrm>
          <a:prstGeom prst="rect">
            <a:avLst/>
          </a:prstGeom>
        </p:spPr>
      </p:pic>
      <p:pic>
        <p:nvPicPr>
          <p:cNvPr id="6" name="Picture 4" descr="IMG_20180622_110256_1">
            <a:extLst>
              <a:ext uri="{FF2B5EF4-FFF2-40B4-BE49-F238E27FC236}">
                <a16:creationId xmlns:a16="http://schemas.microsoft.com/office/drawing/2014/main" xmlns="" id="{35107052-947D-4B34-A2B3-439C86954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24295" r="10823" b="15919"/>
          <a:stretch/>
        </p:blipFill>
        <p:spPr bwMode="auto">
          <a:xfrm>
            <a:off x="175537" y="1893734"/>
            <a:ext cx="5950556" cy="314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G_20180622_110616_1">
            <a:extLst>
              <a:ext uri="{FF2B5EF4-FFF2-40B4-BE49-F238E27FC236}">
                <a16:creationId xmlns:a16="http://schemas.microsoft.com/office/drawing/2014/main" xmlns="" id="{974E9239-B91E-4EE9-B005-D6BF25A3C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509" y="1872795"/>
            <a:ext cx="2376618" cy="317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IMG_20180622_110910">
            <a:extLst>
              <a:ext uri="{FF2B5EF4-FFF2-40B4-BE49-F238E27FC236}">
                <a16:creationId xmlns:a16="http://schemas.microsoft.com/office/drawing/2014/main" xmlns="" id="{153F0BAE-3C19-4970-BF49-A9046570E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0" t="3767" r="5698" b="-3767"/>
          <a:stretch/>
        </p:blipFill>
        <p:spPr bwMode="auto">
          <a:xfrm>
            <a:off x="8767545" y="1893735"/>
            <a:ext cx="3280464" cy="330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51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E47C7E-D19D-4C0C-AEFE-7983C9AAF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90" t="32084" r="3930" b="24688"/>
          <a:stretch/>
        </p:blipFill>
        <p:spPr>
          <a:xfrm>
            <a:off x="6014373" y="2018886"/>
            <a:ext cx="5373356" cy="3054865"/>
          </a:xfrm>
          <a:prstGeom prst="rect">
            <a:avLst/>
          </a:prstGeom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96941"/>
            <a:ext cx="12191999" cy="1145218"/>
          </a:xfrm>
        </p:spPr>
        <p:txBody>
          <a:bodyPr>
            <a:normAutofit/>
          </a:bodyPr>
          <a:lstStyle/>
          <a:p>
            <a:r>
              <a:rPr lang="ru-RU" altLang="ru-RU" sz="2800" dirty="0" smtClean="0">
                <a:solidFill>
                  <a:srgbClr val="D14F77"/>
                </a:solidFill>
              </a:rPr>
              <a:t>… умение </a:t>
            </a:r>
            <a:r>
              <a:rPr lang="ru-RU" altLang="ru-RU" sz="2800" dirty="0">
                <a:solidFill>
                  <a:srgbClr val="D14F77"/>
                </a:solidFill>
              </a:rPr>
              <a:t>эффектно выполнять макет и проводить </a:t>
            </a:r>
            <a:r>
              <a:rPr lang="ru-RU" altLang="ru-RU" sz="2800" dirty="0" smtClean="0">
                <a:solidFill>
                  <a:srgbClr val="D14F77"/>
                </a:solidFill>
              </a:rPr>
              <a:t>фотосессию,</a:t>
            </a:r>
            <a:br>
              <a:rPr lang="ru-RU" altLang="ru-RU" sz="2800" dirty="0" smtClean="0">
                <a:solidFill>
                  <a:srgbClr val="D14F77"/>
                </a:solidFill>
              </a:rPr>
            </a:br>
            <a:r>
              <a:rPr lang="ru-RU" altLang="ru-RU" sz="2800" dirty="0" smtClean="0">
                <a:solidFill>
                  <a:srgbClr val="D14F77"/>
                </a:solidFill>
              </a:rPr>
              <a:t>а </a:t>
            </a:r>
            <a:r>
              <a:rPr lang="ru-RU" altLang="ru-RU" sz="2800" dirty="0">
                <a:solidFill>
                  <a:srgbClr val="D14F77"/>
                </a:solidFill>
              </a:rPr>
              <a:t>так же навыки проведения </a:t>
            </a:r>
            <a:r>
              <a:rPr lang="ru-RU" altLang="ru-RU" sz="2800" dirty="0" smtClean="0">
                <a:solidFill>
                  <a:srgbClr val="D14F77"/>
                </a:solidFill>
              </a:rPr>
              <a:t>презентации своей работы.</a:t>
            </a:r>
            <a:endParaRPr lang="ru-RU" sz="2800" dirty="0">
              <a:solidFill>
                <a:srgbClr val="D14F77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208F359-EB51-47FE-B309-12321BCA7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520" y="824852"/>
            <a:ext cx="4459111" cy="970844"/>
          </a:xfrm>
          <a:prstGeom prst="rect">
            <a:avLst/>
          </a:prstGeom>
        </p:spPr>
      </p:pic>
      <p:pic>
        <p:nvPicPr>
          <p:cNvPr id="4" name="Рисунок 1" descr="формы лед.png">
            <a:extLst>
              <a:ext uri="{FF2B5EF4-FFF2-40B4-BE49-F238E27FC236}">
                <a16:creationId xmlns:a16="http://schemas.microsoft.com/office/drawing/2014/main" xmlns="" id="{B67F47D1-9201-41F6-A14C-FADC533BB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75" y="1961135"/>
            <a:ext cx="4755549" cy="317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71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">
            <a:extLst>
              <a:ext uri="{FF2B5EF4-FFF2-40B4-BE49-F238E27FC236}">
                <a16:creationId xmlns:a16="http://schemas.microsoft.com/office/drawing/2014/main" xmlns="" id="{82336EC5-53D9-4394-B5E5-101506368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79" y="1872694"/>
            <a:ext cx="5982043" cy="336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302930"/>
            <a:ext cx="12191999" cy="1264354"/>
          </a:xfrm>
        </p:spPr>
        <p:txBody>
          <a:bodyPr>
            <a:normAutofit/>
          </a:bodyPr>
          <a:lstStyle/>
          <a:p>
            <a:r>
              <a:rPr lang="ru-RU" altLang="ru-RU" sz="2800" dirty="0">
                <a:solidFill>
                  <a:srgbClr val="D14F77"/>
                </a:solidFill>
              </a:rPr>
              <a:t>На </a:t>
            </a:r>
            <a:r>
              <a:rPr lang="ru-RU" altLang="ru-RU" sz="2800" dirty="0" smtClean="0">
                <a:solidFill>
                  <a:srgbClr val="D14F77"/>
                </a:solidFill>
              </a:rPr>
              <a:t>Диплом </a:t>
            </a:r>
            <a:r>
              <a:rPr lang="ru-RU" altLang="ru-RU" sz="2800" dirty="0">
                <a:solidFill>
                  <a:srgbClr val="D14F77"/>
                </a:solidFill>
              </a:rPr>
              <a:t>студенты  представляют не только графические </a:t>
            </a:r>
            <a:r>
              <a:rPr lang="ru-RU" altLang="ru-RU" sz="2800" dirty="0" smtClean="0">
                <a:solidFill>
                  <a:srgbClr val="D14F77"/>
                </a:solidFill>
              </a:rPr>
              <a:t>материалы,</a:t>
            </a:r>
            <a:br>
              <a:rPr lang="ru-RU" altLang="ru-RU" sz="2800" dirty="0" smtClean="0">
                <a:solidFill>
                  <a:srgbClr val="D14F77"/>
                </a:solidFill>
              </a:rPr>
            </a:br>
            <a:r>
              <a:rPr lang="ru-RU" altLang="ru-RU" sz="2800" dirty="0" smtClean="0">
                <a:solidFill>
                  <a:srgbClr val="D14F77"/>
                </a:solidFill>
              </a:rPr>
              <a:t>но </a:t>
            </a:r>
            <a:r>
              <a:rPr lang="ru-RU" altLang="ru-RU" sz="2800" dirty="0">
                <a:solidFill>
                  <a:srgbClr val="D14F77"/>
                </a:solidFill>
              </a:rPr>
              <a:t>и, сделанные своими руками, оригинал-макеты рекламной продукции.</a:t>
            </a:r>
            <a:endParaRPr lang="ru-RU" sz="2800" dirty="0">
              <a:solidFill>
                <a:srgbClr val="D14F77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208F359-EB51-47FE-B309-12321BCA7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520" y="824852"/>
            <a:ext cx="4459111" cy="970844"/>
          </a:xfrm>
          <a:prstGeom prst="rect">
            <a:avLst/>
          </a:prstGeom>
        </p:spPr>
      </p:pic>
      <p:pic>
        <p:nvPicPr>
          <p:cNvPr id="12" name="Рисунок 4">
            <a:extLst>
              <a:ext uri="{FF2B5EF4-FFF2-40B4-BE49-F238E27FC236}">
                <a16:creationId xmlns:a16="http://schemas.microsoft.com/office/drawing/2014/main" xmlns="" id="{C5DB468B-550A-4C0D-9380-45CDB854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6" r="3558"/>
          <a:stretch/>
        </p:blipFill>
        <p:spPr bwMode="auto">
          <a:xfrm>
            <a:off x="8882528" y="1872692"/>
            <a:ext cx="3309472" cy="33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">
            <a:extLst>
              <a:ext uri="{FF2B5EF4-FFF2-40B4-BE49-F238E27FC236}">
                <a16:creationId xmlns:a16="http://schemas.microsoft.com/office/drawing/2014/main" xmlns="" id="{A4A8052B-61A9-446A-BAFA-E939EAE93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77" t="-448" r="30292" b="23634"/>
          <a:stretch/>
        </p:blipFill>
        <p:spPr bwMode="auto">
          <a:xfrm>
            <a:off x="4091608" y="1854211"/>
            <a:ext cx="4995242" cy="336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24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791730"/>
            <a:ext cx="12192000" cy="2679233"/>
          </a:xfrm>
          <a:prstGeom prst="rect">
            <a:avLst/>
          </a:prstGeom>
          <a:solidFill>
            <a:srgbClr val="6EAB2D"/>
          </a:solidFill>
          <a:ln>
            <a:solidFill>
              <a:srgbClr val="6EA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38357"/>
            <a:ext cx="12191999" cy="174230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6EAB2D"/>
                </a:solidFill>
              </a:rPr>
              <a:t>На факультете РЕКЛАМА работают </a:t>
            </a:r>
            <a:r>
              <a:rPr lang="ru-RU" sz="2800" dirty="0" smtClean="0">
                <a:solidFill>
                  <a:srgbClr val="6EAB2D"/>
                </a:solidFill>
              </a:rPr>
              <a:t>преподаватели,</a:t>
            </a:r>
            <a:br>
              <a:rPr lang="ru-RU" sz="2800" dirty="0" smtClean="0">
                <a:solidFill>
                  <a:srgbClr val="6EAB2D"/>
                </a:solidFill>
              </a:rPr>
            </a:br>
            <a:r>
              <a:rPr lang="ru-RU" sz="2800" dirty="0" smtClean="0">
                <a:solidFill>
                  <a:srgbClr val="6EAB2D"/>
                </a:solidFill>
              </a:rPr>
              <a:t>имеющие многолетний опыт работы</a:t>
            </a:r>
            <a:br>
              <a:rPr lang="ru-RU" sz="2800" dirty="0" smtClean="0">
                <a:solidFill>
                  <a:srgbClr val="6EAB2D"/>
                </a:solidFill>
              </a:rPr>
            </a:br>
            <a:r>
              <a:rPr lang="ru-RU" sz="2800" dirty="0" smtClean="0">
                <a:solidFill>
                  <a:srgbClr val="6EAB2D"/>
                </a:solidFill>
              </a:rPr>
              <a:t>в </a:t>
            </a:r>
            <a:r>
              <a:rPr lang="ru-RU" sz="2800" dirty="0">
                <a:solidFill>
                  <a:srgbClr val="6EAB2D"/>
                </a:solidFill>
              </a:rPr>
              <a:t>рекламных агентствах и </a:t>
            </a:r>
            <a:r>
              <a:rPr lang="ru-RU" sz="2800" dirty="0" smtClean="0">
                <a:solidFill>
                  <a:srgbClr val="6EAB2D"/>
                </a:solidFill>
              </a:rPr>
              <a:t>дизайн-студиях </a:t>
            </a:r>
            <a:r>
              <a:rPr lang="ru-RU" sz="2800" dirty="0">
                <a:solidFill>
                  <a:srgbClr val="6EAB2D"/>
                </a:solidFill>
              </a:rPr>
              <a:t>Москвы</a:t>
            </a:r>
            <a:r>
              <a:rPr lang="en-US" sz="2800" dirty="0">
                <a:solidFill>
                  <a:srgbClr val="6EAB2D"/>
                </a:solidFill>
              </a:rPr>
              <a:t>.</a:t>
            </a:r>
            <a:endParaRPr lang="ru-RU" sz="2800" dirty="0">
              <a:solidFill>
                <a:srgbClr val="6EAB2D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CB73A3-AA24-4DBB-B8E1-537A2A4B3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80" y="1791730"/>
            <a:ext cx="10117379" cy="26979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5BD3C3-B650-4E5D-B667-F4769B251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649" y="1380981"/>
            <a:ext cx="4560711" cy="3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FB323E3-0F37-44AC-863E-C2514076B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649" y="1380981"/>
            <a:ext cx="4560711" cy="316089"/>
          </a:xfrm>
          <a:prstGeom prst="rect">
            <a:avLst/>
          </a:prstGeom>
        </p:spPr>
      </p:pic>
      <p:sp>
        <p:nvSpPr>
          <p:cNvPr id="5" name="Содержимое 4">
            <a:extLst>
              <a:ext uri="{FF2B5EF4-FFF2-40B4-BE49-F238E27FC236}">
                <a16:creationId xmlns:a16="http://schemas.microsoft.com/office/drawing/2014/main" xmlns="" id="{B0B84BA0-C7B4-49A7-B72B-A92585C5B66E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014151"/>
            <a:ext cx="4615314" cy="4112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 smtClean="0">
                <a:solidFill>
                  <a:srgbClr val="CC0099"/>
                </a:solidFill>
              </a:rPr>
              <a:t>ВЫСОЦКАЯ</a:t>
            </a:r>
            <a:br>
              <a:rPr lang="ru-RU" altLang="ru-RU" dirty="0" smtClean="0">
                <a:solidFill>
                  <a:srgbClr val="CC0099"/>
                </a:solidFill>
              </a:rPr>
            </a:br>
            <a:r>
              <a:rPr lang="ru-RU" altLang="ru-RU" dirty="0" smtClean="0">
                <a:solidFill>
                  <a:srgbClr val="CC0099"/>
                </a:solidFill>
              </a:rPr>
              <a:t>КАТЕРИНА АНДРЕЕВНА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sz="2400" dirty="0" smtClean="0"/>
              <a:t>председатель</a:t>
            </a:r>
            <a:br>
              <a:rPr lang="ru-RU" altLang="ru-RU" sz="2400" dirty="0" smtClean="0"/>
            </a:br>
            <a:r>
              <a:rPr lang="ru-RU" altLang="ru-RU" sz="2400" dirty="0" smtClean="0"/>
              <a:t>отделения РЕКЛАМА </a:t>
            </a:r>
            <a:endParaRPr lang="ru-RU" altLang="ru-RU" sz="2400" dirty="0"/>
          </a:p>
          <a:p>
            <a:r>
              <a:rPr lang="ru-RU" altLang="ru-RU" sz="2400" dirty="0"/>
              <a:t>Закончила </a:t>
            </a:r>
            <a:r>
              <a:rPr lang="ru-RU" altLang="ru-RU" sz="2400" dirty="0" smtClean="0"/>
              <a:t/>
            </a:r>
            <a:br>
              <a:rPr lang="ru-RU" altLang="ru-RU" sz="2400" dirty="0" smtClean="0"/>
            </a:br>
            <a:r>
              <a:rPr lang="ru-RU" altLang="ru-RU" sz="2400" dirty="0" smtClean="0"/>
              <a:t>МАХУ памяти </a:t>
            </a:r>
            <a:r>
              <a:rPr lang="ru-RU" altLang="ru-RU" sz="2400" dirty="0"/>
              <a:t>1905 </a:t>
            </a:r>
            <a:r>
              <a:rPr lang="ru-RU" altLang="ru-RU" sz="2400" dirty="0" smtClean="0"/>
              <a:t>года</a:t>
            </a:r>
            <a:br>
              <a:rPr lang="ru-RU" altLang="ru-RU" sz="2400" dirty="0" smtClean="0"/>
            </a:br>
            <a:r>
              <a:rPr lang="ru-RU" altLang="ru-RU" sz="2400" dirty="0" smtClean="0"/>
              <a:t>и МГУП (</a:t>
            </a:r>
            <a:r>
              <a:rPr lang="ru-RU" altLang="ru-RU" sz="2400" dirty="0"/>
              <a:t>университет печати)</a:t>
            </a:r>
          </a:p>
          <a:p>
            <a:r>
              <a:rPr lang="ru-RU" altLang="ru-RU" sz="2400" dirty="0"/>
              <a:t>Имеет большой опыт </a:t>
            </a:r>
            <a:r>
              <a:rPr lang="ru-RU" altLang="ru-RU" sz="2400" dirty="0" smtClean="0"/>
              <a:t>работы</a:t>
            </a:r>
            <a:br>
              <a:rPr lang="ru-RU" altLang="ru-RU" sz="2400" dirty="0" smtClean="0"/>
            </a:br>
            <a:r>
              <a:rPr lang="ru-RU" altLang="ru-RU" sz="2400" dirty="0" smtClean="0"/>
              <a:t>в </a:t>
            </a:r>
            <a:r>
              <a:rPr lang="ru-RU" altLang="ru-RU" sz="2400" dirty="0"/>
              <a:t>рекламных </a:t>
            </a:r>
            <a:r>
              <a:rPr lang="ru-RU" altLang="ru-RU" sz="2400" dirty="0" smtClean="0"/>
              <a:t>агентствах</a:t>
            </a:r>
            <a:br>
              <a:rPr lang="ru-RU" altLang="ru-RU" sz="2400" dirty="0" smtClean="0"/>
            </a:br>
            <a:r>
              <a:rPr lang="ru-RU" altLang="ru-RU" sz="2400" dirty="0" smtClean="0"/>
              <a:t>в должности арт-директора</a:t>
            </a:r>
            <a:endParaRPr lang="ru-RU" altLang="ru-RU" sz="2400" dirty="0"/>
          </a:p>
          <a:p>
            <a:pPr>
              <a:buFontTx/>
              <a:buNone/>
            </a:pPr>
            <a:endParaRPr lang="en-US" altLang="ru-RU" sz="2400" dirty="0"/>
          </a:p>
        </p:txBody>
      </p:sp>
      <p:pic>
        <p:nvPicPr>
          <p:cNvPr id="6" name="Рисунок 2" descr="3.jpg">
            <a:extLst>
              <a:ext uri="{FF2B5EF4-FFF2-40B4-BE49-F238E27FC236}">
                <a16:creationId xmlns:a16="http://schemas.microsoft.com/office/drawing/2014/main" xmlns="" id="{7B54DD57-0524-40FE-9896-63D7A66C4B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6" r="17267" b="36321"/>
          <a:stretch/>
        </p:blipFill>
        <p:spPr bwMode="auto">
          <a:xfrm>
            <a:off x="5243465" y="1697070"/>
            <a:ext cx="4968937" cy="500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3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D08D99A-D6E2-490D-B020-DE8298780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649" y="1380981"/>
            <a:ext cx="4560711" cy="3160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7B461D-A473-4796-A188-BCE0C82C6F04}"/>
              </a:ext>
            </a:extLst>
          </p:cNvPr>
          <p:cNvSpPr txBox="1"/>
          <p:nvPr/>
        </p:nvSpPr>
        <p:spPr>
          <a:xfrm>
            <a:off x="625642" y="1795714"/>
            <a:ext cx="549602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>
                <a:solidFill>
                  <a:srgbClr val="990099"/>
                </a:solidFill>
              </a:rPr>
              <a:t>ЩЕГЛОВА</a:t>
            </a:r>
            <a:r>
              <a:rPr lang="ru-RU" altLang="ru-RU" sz="2400" dirty="0">
                <a:solidFill>
                  <a:srgbClr val="990099"/>
                </a:solidFill>
              </a:rPr>
              <a:t/>
            </a:r>
            <a:br>
              <a:rPr lang="ru-RU" altLang="ru-RU" sz="2400" dirty="0">
                <a:solidFill>
                  <a:srgbClr val="990099"/>
                </a:solidFill>
              </a:rPr>
            </a:br>
            <a:r>
              <a:rPr lang="ru-RU" altLang="ru-RU" sz="2400" dirty="0" smtClean="0">
                <a:solidFill>
                  <a:srgbClr val="990099"/>
                </a:solidFill>
              </a:rPr>
              <a:t>ТАТЬЯНА АНАТОЛЬЕВНА</a:t>
            </a:r>
            <a:endParaRPr lang="ru-RU" altLang="ru-RU" sz="2400" dirty="0">
              <a:solidFill>
                <a:srgbClr val="990099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Закончила</a:t>
            </a:r>
            <a:r>
              <a:rPr lang="ru-RU" sz="2400" dirty="0">
                <a:solidFill>
                  <a:srgbClr val="990099"/>
                </a:solidFill>
              </a:rPr>
              <a:t/>
            </a:r>
            <a:br>
              <a:rPr lang="ru-RU" sz="2400" dirty="0">
                <a:solidFill>
                  <a:srgbClr val="990099"/>
                </a:solidFill>
              </a:rPr>
            </a:br>
            <a:r>
              <a:rPr lang="ru-RU" sz="2400" dirty="0" smtClean="0"/>
              <a:t>художественно-графический</a:t>
            </a:r>
            <a:br>
              <a:rPr lang="ru-RU" sz="2400" dirty="0" smtClean="0"/>
            </a:br>
            <a:r>
              <a:rPr lang="ru-RU" sz="2400" dirty="0" smtClean="0"/>
              <a:t>факультет Государственного</a:t>
            </a:r>
            <a:br>
              <a:rPr lang="ru-RU" sz="2400" dirty="0" smtClean="0"/>
            </a:br>
            <a:r>
              <a:rPr lang="ru-RU" sz="2400" dirty="0" smtClean="0"/>
              <a:t>ижевского университета</a:t>
            </a:r>
          </a:p>
          <a:p>
            <a:pPr marL="182563" indent="-182563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Работала в холдинге</a:t>
            </a:r>
            <a:br>
              <a:rPr lang="ru-RU" sz="2400" dirty="0" smtClean="0"/>
            </a:br>
            <a:r>
              <a:rPr lang="ru-RU" sz="2400" dirty="0" smtClean="0"/>
              <a:t>«Объединенные кондитеры»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в должности </a:t>
            </a:r>
            <a:r>
              <a:rPr lang="ru-RU" sz="2400" dirty="0"/>
              <a:t>начальника отдела дизайна и полиграфии.</a:t>
            </a:r>
          </a:p>
          <a:p>
            <a:pPr marL="182563" indent="-182563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Дизайн-бюро </a:t>
            </a:r>
            <a:r>
              <a:rPr lang="ru-RU" sz="2400" dirty="0"/>
              <a:t>«</a:t>
            </a:r>
            <a:r>
              <a:rPr lang="ru-RU" sz="2400" dirty="0" err="1"/>
              <a:t>Клёвер</a:t>
            </a:r>
            <a:r>
              <a:rPr lang="ru-RU" sz="2400" dirty="0"/>
              <a:t> креатив» </a:t>
            </a:r>
            <a:r>
              <a:rPr lang="ru-RU" sz="2400" dirty="0" smtClean="0"/>
              <a:t>Разработка </a:t>
            </a:r>
            <a:r>
              <a:rPr lang="ru-RU" sz="2400" dirty="0"/>
              <a:t>и верстка дизайн макетов, упаковки, рекламных макетов.</a:t>
            </a: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xmlns="" id="{EB86542F-8E10-4FCA-A221-05E0FD8EBD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2" r="24255" b="24111"/>
          <a:stretch/>
        </p:blipFill>
        <p:spPr bwMode="auto">
          <a:xfrm>
            <a:off x="5274639" y="1795713"/>
            <a:ext cx="4797185" cy="471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78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 descr="1.jpg">
            <a:extLst>
              <a:ext uri="{FF2B5EF4-FFF2-40B4-BE49-F238E27FC236}">
                <a16:creationId xmlns:a16="http://schemas.microsoft.com/office/drawing/2014/main" xmlns="" id="{9DB4AE74-0E47-4FB4-8D1E-BEFD32128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6" t="31382" r="30461" b="27773"/>
          <a:stretch/>
        </p:blipFill>
        <p:spPr bwMode="auto">
          <a:xfrm>
            <a:off x="5199717" y="1973180"/>
            <a:ext cx="4647553" cy="441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BD021BD-6170-4A4B-8BEF-03901CFD6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649" y="1380981"/>
            <a:ext cx="4560711" cy="3160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A86CC1-9025-486E-9BA0-BCA575425552}"/>
              </a:ext>
            </a:extLst>
          </p:cNvPr>
          <p:cNvSpPr txBox="1"/>
          <p:nvPr/>
        </p:nvSpPr>
        <p:spPr>
          <a:xfrm>
            <a:off x="822960" y="2208423"/>
            <a:ext cx="484632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800" dirty="0" smtClean="0">
                <a:solidFill>
                  <a:srgbClr val="CC0099"/>
                </a:solidFill>
              </a:rPr>
              <a:t>РЕБЕДАЙЛО</a:t>
            </a:r>
            <a:br>
              <a:rPr lang="ru-RU" altLang="ru-RU" sz="2800" dirty="0" smtClean="0">
                <a:solidFill>
                  <a:srgbClr val="CC0099"/>
                </a:solidFill>
              </a:rPr>
            </a:br>
            <a:r>
              <a:rPr lang="ru-RU" altLang="ru-RU" sz="2800" dirty="0" smtClean="0">
                <a:solidFill>
                  <a:srgbClr val="CC0099"/>
                </a:solidFill>
              </a:rPr>
              <a:t>ЮРИЙ </a:t>
            </a:r>
            <a:r>
              <a:rPr lang="ru-RU" altLang="ru-RU" sz="2800" dirty="0">
                <a:solidFill>
                  <a:srgbClr val="CC0099"/>
                </a:solidFill>
              </a:rPr>
              <a:t>ВИКТОРОВИЧ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800" dirty="0"/>
              <a:t>Имеет 20-ти летний </a:t>
            </a:r>
            <a:r>
              <a:rPr lang="ru-RU" altLang="ru-RU" sz="2800" dirty="0" smtClean="0"/>
              <a:t>опыт </a:t>
            </a:r>
            <a:r>
              <a:rPr lang="ru-RU" altLang="ru-RU" sz="2800" dirty="0"/>
              <a:t>работы руководителем рекламного агентства полного цикла,</a:t>
            </a:r>
            <a:br>
              <a:rPr lang="ru-RU" altLang="ru-RU" sz="2800" dirty="0"/>
            </a:br>
            <a:r>
              <a:rPr lang="ru-RU" altLang="ru-RU" sz="2800" dirty="0" smtClean="0"/>
              <a:t>имеет большой опыт </a:t>
            </a:r>
            <a:r>
              <a:rPr lang="ru-RU" altLang="ru-RU" sz="2800" dirty="0"/>
              <a:t>создания креативных концепций </a:t>
            </a:r>
            <a:r>
              <a:rPr lang="ru-RU" altLang="ru-RU" sz="2800" dirty="0" smtClean="0"/>
              <a:t>и подготовки</a:t>
            </a:r>
            <a:br>
              <a:rPr lang="ru-RU" altLang="ru-RU" sz="2800" dirty="0" smtClean="0"/>
            </a:br>
            <a:r>
              <a:rPr lang="ru-RU" altLang="ru-RU" sz="2800" dirty="0" smtClean="0"/>
              <a:t>творческих презентаций.</a:t>
            </a:r>
            <a:endParaRPr lang="en-US" altLang="ru-RU" sz="2800" dirty="0"/>
          </a:p>
        </p:txBody>
      </p:sp>
    </p:spTree>
    <p:extLst>
      <p:ext uri="{BB962C8B-B14F-4D97-AF65-F5344CB8AC3E}">
        <p14:creationId xmlns:p14="http://schemas.microsoft.com/office/powerpoint/2010/main" val="134435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894"/>
            <a:ext cx="12192000" cy="51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49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90600"/>
            <a:ext cx="12192000" cy="2438399"/>
          </a:xfrm>
          <a:prstGeom prst="rect">
            <a:avLst/>
          </a:prstGeom>
          <a:solidFill>
            <a:srgbClr val="5E78BA"/>
          </a:solidFill>
          <a:ln>
            <a:solidFill>
              <a:srgbClr val="5E7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55308"/>
            <a:ext cx="12192000" cy="140249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5E78BA"/>
                </a:solidFill>
              </a:rPr>
              <a:t>Студенты изучают как основы рекламы, так и графический </a:t>
            </a:r>
            <a:r>
              <a:rPr lang="ru-RU" sz="2800" dirty="0" smtClean="0">
                <a:solidFill>
                  <a:srgbClr val="5E78BA"/>
                </a:solidFill>
              </a:rPr>
              <a:t>дизайн.</a:t>
            </a:r>
            <a:br>
              <a:rPr lang="ru-RU" sz="2800" dirty="0" smtClean="0">
                <a:solidFill>
                  <a:srgbClr val="5E78BA"/>
                </a:solidFill>
              </a:rPr>
            </a:br>
            <a:r>
              <a:rPr lang="ru-RU" sz="2800" dirty="0" smtClean="0">
                <a:solidFill>
                  <a:srgbClr val="5E78BA"/>
                </a:solidFill>
              </a:rPr>
              <a:t>Учатся </a:t>
            </a:r>
            <a:r>
              <a:rPr lang="ru-RU" sz="2800" dirty="0">
                <a:solidFill>
                  <a:srgbClr val="5E78BA"/>
                </a:solidFill>
              </a:rPr>
              <a:t>создавать фирменный стиль, придумывать креативные </a:t>
            </a:r>
            <a:r>
              <a:rPr lang="ru-RU" sz="2800" dirty="0" smtClean="0">
                <a:solidFill>
                  <a:srgbClr val="5E78BA"/>
                </a:solidFill>
              </a:rPr>
              <a:t>концепции</a:t>
            </a:r>
            <a:br>
              <a:rPr lang="ru-RU" sz="2800" dirty="0" smtClean="0">
                <a:solidFill>
                  <a:srgbClr val="5E78BA"/>
                </a:solidFill>
              </a:rPr>
            </a:br>
            <a:r>
              <a:rPr lang="ru-RU" sz="2800" dirty="0" smtClean="0">
                <a:solidFill>
                  <a:srgbClr val="5E78BA"/>
                </a:solidFill>
              </a:rPr>
              <a:t>и </a:t>
            </a:r>
            <a:r>
              <a:rPr lang="ru-RU" sz="2800" dirty="0">
                <a:solidFill>
                  <a:srgbClr val="5E78BA"/>
                </a:solidFill>
              </a:rPr>
              <a:t>разрабатывать дизайн рекламных носителей.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93C7AAD-DFEB-460B-9B71-3695E6167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601"/>
            <a:ext cx="9160042" cy="24426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D23DDB2-5297-4329-BAE1-C5560A113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866" y="600580"/>
            <a:ext cx="4657583" cy="3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DDAC87-648E-476B-B048-B4B9A5A7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1135"/>
            <a:ext cx="11353800" cy="1325563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вас за внимание!</a:t>
            </a:r>
            <a:endParaRPr lang="ru-RU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637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066270"/>
            <a:ext cx="12192000" cy="138395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5E78BA"/>
                </a:solidFill>
              </a:rPr>
              <a:t>Студенты научатся использовать визуальный </a:t>
            </a:r>
            <a:r>
              <a:rPr lang="ru-RU" sz="2800" dirty="0" smtClean="0">
                <a:solidFill>
                  <a:srgbClr val="5E78BA"/>
                </a:solidFill>
              </a:rPr>
              <a:t>язык</a:t>
            </a:r>
            <a:br>
              <a:rPr lang="ru-RU" sz="2800" dirty="0" smtClean="0">
                <a:solidFill>
                  <a:srgbClr val="5E78BA"/>
                </a:solidFill>
              </a:rPr>
            </a:br>
            <a:r>
              <a:rPr lang="ru-RU" sz="2800" dirty="0" smtClean="0">
                <a:solidFill>
                  <a:srgbClr val="5E78BA"/>
                </a:solidFill>
              </a:rPr>
              <a:t>для </a:t>
            </a:r>
            <a:r>
              <a:rPr lang="ru-RU" sz="2800" dirty="0">
                <a:solidFill>
                  <a:srgbClr val="5E78BA"/>
                </a:solidFill>
              </a:rPr>
              <a:t>создания эффективной </a:t>
            </a:r>
            <a:r>
              <a:rPr lang="ru-RU" sz="2800" dirty="0" smtClean="0">
                <a:solidFill>
                  <a:srgbClr val="5E78BA"/>
                </a:solidFill>
              </a:rPr>
              <a:t>рекламы, работать </a:t>
            </a:r>
            <a:r>
              <a:rPr lang="ru-RU" sz="2800" dirty="0">
                <a:solidFill>
                  <a:srgbClr val="5E78BA"/>
                </a:solidFill>
              </a:rPr>
              <a:t>с </a:t>
            </a:r>
            <a:r>
              <a:rPr lang="ru-RU" sz="2800" dirty="0" smtClean="0">
                <a:solidFill>
                  <a:srgbClr val="5E78BA"/>
                </a:solidFill>
              </a:rPr>
              <a:t>цветом,</a:t>
            </a:r>
            <a:br>
              <a:rPr lang="ru-RU" sz="2800" dirty="0" smtClean="0">
                <a:solidFill>
                  <a:srgbClr val="5E78BA"/>
                </a:solidFill>
              </a:rPr>
            </a:br>
            <a:r>
              <a:rPr lang="ru-RU" sz="2800" dirty="0" smtClean="0">
                <a:solidFill>
                  <a:srgbClr val="5E78BA"/>
                </a:solidFill>
              </a:rPr>
              <a:t>композицией </a:t>
            </a:r>
            <a:r>
              <a:rPr lang="ru-RU" sz="2800" dirty="0">
                <a:solidFill>
                  <a:srgbClr val="5E78BA"/>
                </a:solidFill>
              </a:rPr>
              <a:t>и рекламным текстом, создавать рекламные </a:t>
            </a:r>
            <a:r>
              <a:rPr lang="ru-RU" sz="2800" dirty="0" smtClean="0">
                <a:solidFill>
                  <a:srgbClr val="5E78BA"/>
                </a:solidFill>
              </a:rPr>
              <a:t>плакаты … </a:t>
            </a:r>
            <a:endParaRPr lang="ru-RU" sz="2800" dirty="0">
              <a:solidFill>
                <a:srgbClr val="5E78BA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D23DDB2-5297-4329-BAE1-C5560A11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6" y="600580"/>
            <a:ext cx="4657583" cy="303502"/>
          </a:xfrm>
          <a:prstGeom prst="rect">
            <a:avLst/>
          </a:prstGeom>
        </p:spPr>
      </p:pic>
      <p:pic>
        <p:nvPicPr>
          <p:cNvPr id="8" name="Рисунок 3" descr="пакет бв.png">
            <a:extLst>
              <a:ext uri="{FF2B5EF4-FFF2-40B4-BE49-F238E27FC236}">
                <a16:creationId xmlns:a16="http://schemas.microsoft.com/office/drawing/2014/main" xmlns="" id="{09870985-D7BC-4B46-9CF4-FEAEDBEB8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16487" r="24054" b="10240"/>
          <a:stretch/>
        </p:blipFill>
        <p:spPr bwMode="auto">
          <a:xfrm>
            <a:off x="8637373" y="1383956"/>
            <a:ext cx="3657601" cy="359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4" descr="фуд трак.png">
            <a:extLst>
              <a:ext uri="{FF2B5EF4-FFF2-40B4-BE49-F238E27FC236}">
                <a16:creationId xmlns:a16="http://schemas.microsoft.com/office/drawing/2014/main" xmlns="" id="{F334FFC6-86CD-4219-A21D-0FD206AAD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63" y="1396598"/>
            <a:ext cx="5437187" cy="357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3" descr="стаканчики.png">
            <a:extLst>
              <a:ext uri="{FF2B5EF4-FFF2-40B4-BE49-F238E27FC236}">
                <a16:creationId xmlns:a16="http://schemas.microsoft.com/office/drawing/2014/main" xmlns="" id="{4C1C7FDB-8CCF-48D0-89EF-A30EDEA07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r="-14577"/>
          <a:stretch/>
        </p:blipFill>
        <p:spPr bwMode="auto">
          <a:xfrm>
            <a:off x="0" y="1371314"/>
            <a:ext cx="4436388" cy="359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0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301048"/>
            <a:ext cx="12192000" cy="1136821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5E78BA"/>
                </a:solidFill>
              </a:rPr>
              <a:t>… сценарии </a:t>
            </a:r>
            <a:r>
              <a:rPr lang="ru-RU" sz="2800" dirty="0">
                <a:solidFill>
                  <a:srgbClr val="5E78BA"/>
                </a:solidFill>
              </a:rPr>
              <a:t>и раскадровки рекламных </a:t>
            </a:r>
            <a:r>
              <a:rPr lang="ru-RU" sz="2800" dirty="0" smtClean="0">
                <a:solidFill>
                  <a:srgbClr val="5E78BA"/>
                </a:solidFill>
              </a:rPr>
              <a:t>роликов,</a:t>
            </a:r>
            <a:br>
              <a:rPr lang="ru-RU" sz="2800" dirty="0" smtClean="0">
                <a:solidFill>
                  <a:srgbClr val="5E78BA"/>
                </a:solidFill>
              </a:rPr>
            </a:br>
            <a:r>
              <a:rPr lang="ru-RU" sz="2800" dirty="0" smtClean="0">
                <a:solidFill>
                  <a:srgbClr val="5E78BA"/>
                </a:solidFill>
              </a:rPr>
              <a:t>разрабатывать </a:t>
            </a:r>
            <a:r>
              <a:rPr lang="ru-RU" sz="2800" dirty="0">
                <a:solidFill>
                  <a:srgbClr val="5E78BA"/>
                </a:solidFill>
              </a:rPr>
              <a:t>дизайн сайтов, упаковки и печатной продукции.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D23DDB2-5297-4329-BAE1-C5560A11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6" y="600580"/>
            <a:ext cx="4657583" cy="303502"/>
          </a:xfrm>
          <a:prstGeom prst="rect">
            <a:avLst/>
          </a:prstGeom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xmlns="" id="{FC895E17-E5A2-4A06-A898-5D59C8C4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1" b="18675"/>
          <a:stretch>
            <a:fillRect/>
          </a:stretch>
        </p:blipFill>
        <p:spPr bwMode="auto">
          <a:xfrm>
            <a:off x="-750444" y="1637033"/>
            <a:ext cx="5906530" cy="331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>
            <a:extLst>
              <a:ext uri="{FF2B5EF4-FFF2-40B4-BE49-F238E27FC236}">
                <a16:creationId xmlns:a16="http://schemas.microsoft.com/office/drawing/2014/main" xmlns="" id="{FB91D0B3-2D6C-405C-844F-D787DEB4A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6" t="3799" r="23809" b="6123"/>
          <a:stretch/>
        </p:blipFill>
        <p:spPr bwMode="auto">
          <a:xfrm>
            <a:off x="4828172" y="1637034"/>
            <a:ext cx="2425243" cy="331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">
            <a:extLst>
              <a:ext uri="{FF2B5EF4-FFF2-40B4-BE49-F238E27FC236}">
                <a16:creationId xmlns:a16="http://schemas.microsoft.com/office/drawing/2014/main" xmlns="" id="{FBFE5341-0B6E-4951-84AD-45F0AB0DE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14381" r="8132" b="12031"/>
          <a:stretch/>
        </p:blipFill>
        <p:spPr bwMode="auto">
          <a:xfrm>
            <a:off x="7286366" y="1637033"/>
            <a:ext cx="4770471" cy="337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1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337864"/>
            <a:ext cx="12192000" cy="146238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5E78BA"/>
                </a:solidFill>
              </a:rPr>
              <a:t>На первом и втором </a:t>
            </a:r>
            <a:r>
              <a:rPr lang="ru-RU" sz="2800" dirty="0" smtClean="0">
                <a:solidFill>
                  <a:srgbClr val="5E78BA"/>
                </a:solidFill>
              </a:rPr>
              <a:t>курсе</a:t>
            </a:r>
            <a:br>
              <a:rPr lang="ru-RU" sz="2800" dirty="0" smtClean="0">
                <a:solidFill>
                  <a:srgbClr val="5E78BA"/>
                </a:solidFill>
              </a:rPr>
            </a:br>
            <a:r>
              <a:rPr lang="ru-RU" sz="2800" dirty="0" smtClean="0">
                <a:solidFill>
                  <a:srgbClr val="5E78BA"/>
                </a:solidFill>
              </a:rPr>
              <a:t>студенты учатся стилизации,</a:t>
            </a:r>
            <a:br>
              <a:rPr lang="ru-RU" sz="2800" dirty="0" smtClean="0">
                <a:solidFill>
                  <a:srgbClr val="5E78BA"/>
                </a:solidFill>
              </a:rPr>
            </a:br>
            <a:r>
              <a:rPr lang="ru-RU" sz="2800" dirty="0" smtClean="0">
                <a:solidFill>
                  <a:srgbClr val="5E78BA"/>
                </a:solidFill>
              </a:rPr>
              <a:t>то </a:t>
            </a:r>
            <a:r>
              <a:rPr lang="ru-RU" sz="2800" dirty="0">
                <a:solidFill>
                  <a:srgbClr val="5E78BA"/>
                </a:solidFill>
              </a:rPr>
              <a:t>есть </a:t>
            </a:r>
            <a:r>
              <a:rPr lang="ru-RU" sz="2800" dirty="0">
                <a:solidFill>
                  <a:srgbClr val="E8715B"/>
                </a:solidFill>
              </a:rPr>
              <a:t>учатся рисовать как </a:t>
            </a:r>
            <a:r>
              <a:rPr lang="ru-RU" sz="2800" dirty="0" smtClean="0">
                <a:solidFill>
                  <a:srgbClr val="E8715B"/>
                </a:solidFill>
              </a:rPr>
              <a:t>дизайнеры … </a:t>
            </a:r>
            <a:endParaRPr lang="ru-RU" sz="2800" dirty="0">
              <a:solidFill>
                <a:srgbClr val="E8715B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D23DDB2-5297-4329-BAE1-C5560A11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6" y="600580"/>
            <a:ext cx="4657583" cy="303502"/>
          </a:xfrm>
          <a:prstGeom prst="rect">
            <a:avLst/>
          </a:prstGeom>
        </p:spPr>
      </p:pic>
      <p:pic>
        <p:nvPicPr>
          <p:cNvPr id="7" name="Picture 4" descr="DSC02413">
            <a:extLst>
              <a:ext uri="{FF2B5EF4-FFF2-40B4-BE49-F238E27FC236}">
                <a16:creationId xmlns:a16="http://schemas.microsoft.com/office/drawing/2014/main" xmlns="" id="{7501F986-F17B-4F45-91D6-2FB55120D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27" y="1101066"/>
            <a:ext cx="3020327" cy="402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DSC02414">
            <a:extLst>
              <a:ext uri="{FF2B5EF4-FFF2-40B4-BE49-F238E27FC236}">
                <a16:creationId xmlns:a16="http://schemas.microsoft.com/office/drawing/2014/main" xmlns="" id="{E9B555D0-C8BA-4012-9989-E21C72FE4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r="14993"/>
          <a:stretch/>
        </p:blipFill>
        <p:spPr bwMode="auto">
          <a:xfrm>
            <a:off x="308007" y="1089013"/>
            <a:ext cx="2248930" cy="402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2">
            <a:extLst>
              <a:ext uri="{FF2B5EF4-FFF2-40B4-BE49-F238E27FC236}">
                <a16:creationId xmlns:a16="http://schemas.microsoft.com/office/drawing/2014/main" xmlns="" id="{152B74E1-344D-48A1-84AE-6FB436D21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3" t="18430" r="26764"/>
          <a:stretch/>
        </p:blipFill>
        <p:spPr bwMode="auto">
          <a:xfrm>
            <a:off x="5889277" y="1089014"/>
            <a:ext cx="3408724" cy="402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DF3F32-E91C-4F2D-A7D7-BD325757CD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6" t="2702" r="9535" b="6127"/>
          <a:stretch/>
        </p:blipFill>
        <p:spPr>
          <a:xfrm>
            <a:off x="9449223" y="1075041"/>
            <a:ext cx="2430677" cy="404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1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800248"/>
            <a:ext cx="12192000" cy="695371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5E78BA"/>
                </a:solidFill>
              </a:rPr>
              <a:t>… учатся </a:t>
            </a:r>
            <a:r>
              <a:rPr lang="ru-RU" sz="2800" dirty="0">
                <a:solidFill>
                  <a:srgbClr val="5E78BA"/>
                </a:solidFill>
              </a:rPr>
              <a:t>думать и </a:t>
            </a:r>
            <a:r>
              <a:rPr lang="ru-RU" sz="2800" dirty="0" smtClean="0">
                <a:solidFill>
                  <a:srgbClr val="5E78BA"/>
                </a:solidFill>
              </a:rPr>
              <a:t>придумывать …</a:t>
            </a:r>
            <a:endParaRPr lang="ru-RU" sz="2800" dirty="0">
              <a:solidFill>
                <a:srgbClr val="5E78BA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D23DDB2-5297-4329-BAE1-C5560A11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6" y="600580"/>
            <a:ext cx="4657583" cy="303502"/>
          </a:xfrm>
          <a:prstGeom prst="rect">
            <a:avLst/>
          </a:prstGeom>
        </p:spPr>
      </p:pic>
      <p:pic>
        <p:nvPicPr>
          <p:cNvPr id="8" name="Picture 4" descr="20171107_112004">
            <a:extLst>
              <a:ext uri="{FF2B5EF4-FFF2-40B4-BE49-F238E27FC236}">
                <a16:creationId xmlns:a16="http://schemas.microsoft.com/office/drawing/2014/main" xmlns="" id="{B3585CD5-E4DB-4032-8394-DB4691D9E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3" y="1106750"/>
            <a:ext cx="4530248" cy="25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0171107_112000">
            <a:extLst>
              <a:ext uri="{FF2B5EF4-FFF2-40B4-BE49-F238E27FC236}">
                <a16:creationId xmlns:a16="http://schemas.microsoft.com/office/drawing/2014/main" xmlns="" id="{616B7247-9A94-439B-8718-C457B76C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4" y="3052119"/>
            <a:ext cx="4534760" cy="25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">
            <a:extLst>
              <a:ext uri="{FF2B5EF4-FFF2-40B4-BE49-F238E27FC236}">
                <a16:creationId xmlns:a16="http://schemas.microsoft.com/office/drawing/2014/main" xmlns="" id="{11B2E6E6-B4A4-4F26-9423-674FF89A3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r="12527"/>
          <a:stretch/>
        </p:blipFill>
        <p:spPr bwMode="auto">
          <a:xfrm>
            <a:off x="5243294" y="1106749"/>
            <a:ext cx="6390775" cy="44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0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D299FD2-88BE-4610-825F-77466AA9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301048"/>
            <a:ext cx="12192000" cy="1136821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5E78BA"/>
                </a:solidFill>
              </a:rPr>
              <a:t>… и </a:t>
            </a:r>
            <a:r>
              <a:rPr lang="ru-RU" sz="2800" dirty="0">
                <a:solidFill>
                  <a:srgbClr val="5E78BA"/>
                </a:solidFill>
              </a:rPr>
              <a:t>выполняют задания </a:t>
            </a:r>
            <a:r>
              <a:rPr lang="ru-RU" sz="2800" dirty="0" smtClean="0">
                <a:solidFill>
                  <a:srgbClr val="5E78BA"/>
                </a:solidFill>
              </a:rPr>
              <a:t>руками,</a:t>
            </a:r>
            <a:br>
              <a:rPr lang="ru-RU" sz="2800" dirty="0" smtClean="0">
                <a:solidFill>
                  <a:srgbClr val="5E78BA"/>
                </a:solidFill>
              </a:rPr>
            </a:br>
            <a:r>
              <a:rPr lang="ru-RU" sz="2800" dirty="0" smtClean="0">
                <a:solidFill>
                  <a:srgbClr val="5E78BA"/>
                </a:solidFill>
              </a:rPr>
              <a:t>потому </a:t>
            </a:r>
            <a:r>
              <a:rPr lang="ru-RU" sz="2800" dirty="0">
                <a:solidFill>
                  <a:srgbClr val="5E78BA"/>
                </a:solidFill>
              </a:rPr>
              <a:t>что в компьютере нет </a:t>
            </a:r>
            <a:r>
              <a:rPr lang="ru-RU" sz="2800" dirty="0" smtClean="0">
                <a:solidFill>
                  <a:srgbClr val="5E78BA"/>
                </a:solidFill>
              </a:rPr>
              <a:t>кнопки</a:t>
            </a:r>
            <a:br>
              <a:rPr lang="ru-RU" sz="2800" dirty="0" smtClean="0">
                <a:solidFill>
                  <a:srgbClr val="5E78BA"/>
                </a:solidFill>
              </a:rPr>
            </a:br>
            <a:r>
              <a:rPr lang="ru-RU" sz="2800" dirty="0" smtClean="0">
                <a:solidFill>
                  <a:srgbClr val="DF382F"/>
                </a:solidFill>
              </a:rPr>
              <a:t>«отличная </a:t>
            </a:r>
            <a:r>
              <a:rPr lang="ru-RU" sz="2800" dirty="0">
                <a:solidFill>
                  <a:srgbClr val="DF382F"/>
                </a:solidFill>
              </a:rPr>
              <a:t>композиция» </a:t>
            </a:r>
            <a:r>
              <a:rPr lang="ru-RU" sz="2800" dirty="0" smtClean="0">
                <a:solidFill>
                  <a:srgbClr val="5E78BA"/>
                </a:solidFill>
              </a:rPr>
              <a:t>или </a:t>
            </a:r>
            <a:r>
              <a:rPr lang="ru-RU" sz="2800" dirty="0">
                <a:solidFill>
                  <a:srgbClr val="DF382F"/>
                </a:solidFill>
              </a:rPr>
              <a:t>«хорошая идея».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D23DDB2-5297-4329-BAE1-C5560A11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6" y="600580"/>
            <a:ext cx="4657583" cy="303502"/>
          </a:xfrm>
          <a:prstGeom prst="rect">
            <a:avLst/>
          </a:prstGeom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CCDE7E29-466E-42D8-A077-45D6397E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38" y="1272391"/>
            <a:ext cx="2984255" cy="392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xmlns="" id="{6F31C41A-BD12-46EB-9AAD-2852332C0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864" y="1272391"/>
            <a:ext cx="3059722" cy="392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>
            <a:extLst>
              <a:ext uri="{FF2B5EF4-FFF2-40B4-BE49-F238E27FC236}">
                <a16:creationId xmlns:a16="http://schemas.microsoft.com/office/drawing/2014/main" xmlns="" id="{807F0B6A-119B-4AFE-8AD2-E806E16B7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/>
          <a:stretch/>
        </p:blipFill>
        <p:spPr bwMode="auto">
          <a:xfrm>
            <a:off x="6899229" y="1272391"/>
            <a:ext cx="4657582" cy="392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48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Рисунок 2">
            <a:extLst>
              <a:ext uri="{FF2B5EF4-FFF2-40B4-BE49-F238E27FC236}">
                <a16:creationId xmlns:a16="http://schemas.microsoft.com/office/drawing/2014/main" xmlns="" id="{C1A73CA1-7900-467F-8B66-0505ECD29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15" y="1277379"/>
            <a:ext cx="2628404" cy="558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19" name="Рисунок 3">
            <a:extLst>
              <a:ext uri="{FF2B5EF4-FFF2-40B4-BE49-F238E27FC236}">
                <a16:creationId xmlns:a16="http://schemas.microsoft.com/office/drawing/2014/main" xmlns="" id="{7AFC1831-CE7C-485A-BCB4-4883E2673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276" y="1277378"/>
            <a:ext cx="3475831" cy="558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0" name="Рисунок 4">
            <a:extLst>
              <a:ext uri="{FF2B5EF4-FFF2-40B4-BE49-F238E27FC236}">
                <a16:creationId xmlns:a16="http://schemas.microsoft.com/office/drawing/2014/main" xmlns="" id="{1F0B2F7A-7C31-42D3-B605-532644124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 bwMode="auto">
          <a:xfrm>
            <a:off x="930976" y="2473692"/>
            <a:ext cx="3933825" cy="254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397502-97D9-41E2-A232-97EE792CC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866" y="600580"/>
            <a:ext cx="4657583" cy="303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162</Words>
  <Application>Microsoft Office PowerPoint</Application>
  <PresentationFormat>Произвольный</PresentationFormat>
  <Paragraphs>28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отделении очень увлекательно и творчески подходят к защите проектов и много казалось бы обычных предметов, проводятся необычно.</vt:lpstr>
      <vt:lpstr>Студенты учатся воспринимать информацию и сразу применять её, заполняя интеллект карты, создавая истории на тему услышанной лекции, выполняя творческие задания.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вас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</dc:creator>
  <cp:lastModifiedBy>Kolobanova4</cp:lastModifiedBy>
  <cp:revision>22</cp:revision>
  <dcterms:created xsi:type="dcterms:W3CDTF">2022-11-07T06:29:31Z</dcterms:created>
  <dcterms:modified xsi:type="dcterms:W3CDTF">2023-09-16T11:02:03Z</dcterms:modified>
</cp:coreProperties>
</file>