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8" r:id="rId3"/>
    <p:sldId id="280" r:id="rId4"/>
    <p:sldId id="269" r:id="rId5"/>
    <p:sldId id="270" r:id="rId6"/>
    <p:sldId id="279" r:id="rId7"/>
    <p:sldId id="257" r:id="rId8"/>
    <p:sldId id="271" r:id="rId9"/>
    <p:sldId id="272" r:id="rId10"/>
    <p:sldId id="258" r:id="rId11"/>
    <p:sldId id="259" r:id="rId12"/>
    <p:sldId id="260" r:id="rId13"/>
    <p:sldId id="283" r:id="rId14"/>
    <p:sldId id="273" r:id="rId15"/>
    <p:sldId id="274" r:id="rId16"/>
    <p:sldId id="265" r:id="rId17"/>
    <p:sldId id="266" r:id="rId18"/>
    <p:sldId id="268" r:id="rId19"/>
    <p:sldId id="267" r:id="rId20"/>
    <p:sldId id="281" r:id="rId21"/>
    <p:sldId id="264" r:id="rId22"/>
    <p:sldId id="277" r:id="rId23"/>
    <p:sldId id="276" r:id="rId24"/>
    <p:sldId id="263" r:id="rId25"/>
    <p:sldId id="282" r:id="rId26"/>
    <p:sldId id="262" r:id="rId27"/>
    <p:sldId id="26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358C2-901A-4447-9DB3-56A95FB3D8A0}" type="datetimeFigureOut">
              <a:rPr lang="ru-RU" smtClean="0"/>
              <a:pPr/>
              <a:t>20.09.2023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3744D-CED1-48EC-86B1-32D6F9AE19D8}" type="slidenum">
              <a:rPr lang="ru-RU" smtClean="0"/>
              <a:pPr/>
              <a:t>‹#›</a:t>
            </a:fld>
            <a:endParaRPr lang="ru-RU"/>
          </a:p>
        </p:txBody>
      </p:sp>
    </p:spTree>
    <p:extLst>
      <p:ext uri="{BB962C8B-B14F-4D97-AF65-F5344CB8AC3E}">
        <p14:creationId xmlns:p14="http://schemas.microsoft.com/office/powerpoint/2010/main" val="302713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53744D-CED1-48EC-86B1-32D6F9AE19D8}"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6588ACE-F24D-485E-9794-64B4ABCD16D8}"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10353E-8EAC-41F8-9F9D-9F05E2A199F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588ACE-F24D-485E-9794-64B4ABCD16D8}"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10353E-8EAC-41F8-9F9D-9F05E2A199F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588ACE-F24D-485E-9794-64B4ABCD16D8}"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10353E-8EAC-41F8-9F9D-9F05E2A199F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588ACE-F24D-485E-9794-64B4ABCD16D8}"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10353E-8EAC-41F8-9F9D-9F05E2A199F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6588ACE-F24D-485E-9794-64B4ABCD16D8}"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10353E-8EAC-41F8-9F9D-9F05E2A199F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6588ACE-F24D-485E-9794-64B4ABCD16D8}" type="datetimeFigureOut">
              <a:rPr lang="ru-RU" smtClean="0"/>
              <a:pPr/>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10353E-8EAC-41F8-9F9D-9F05E2A199F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588ACE-F24D-485E-9794-64B4ABCD16D8}" type="datetimeFigureOut">
              <a:rPr lang="ru-RU" smtClean="0"/>
              <a:pPr/>
              <a:t>20.09.2023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10353E-8EAC-41F8-9F9D-9F05E2A199F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6588ACE-F24D-485E-9794-64B4ABCD16D8}" type="datetimeFigureOut">
              <a:rPr lang="ru-RU" smtClean="0"/>
              <a:pPr/>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10353E-8EAC-41F8-9F9D-9F05E2A199F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588ACE-F24D-485E-9794-64B4ABCD16D8}" type="datetimeFigureOut">
              <a:rPr lang="ru-RU" smtClean="0"/>
              <a:pPr/>
              <a:t>20.09.2023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10353E-8EAC-41F8-9F9D-9F05E2A199F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588ACE-F24D-485E-9794-64B4ABCD16D8}" type="datetimeFigureOut">
              <a:rPr lang="ru-RU" smtClean="0"/>
              <a:pPr/>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10353E-8EAC-41F8-9F9D-9F05E2A199F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588ACE-F24D-485E-9794-64B4ABCD16D8}" type="datetimeFigureOut">
              <a:rPr lang="ru-RU" smtClean="0"/>
              <a:pPr/>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10353E-8EAC-41F8-9F9D-9F05E2A199F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88ACE-F24D-485E-9794-64B4ABCD16D8}" type="datetimeFigureOut">
              <a:rPr lang="ru-RU" smtClean="0"/>
              <a:pPr/>
              <a:t>20.09.2023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0353E-8EAC-41F8-9F9D-9F05E2A199F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yandex.ru/images/search?source=wiz&amp;img_url=http://images.tinot.ru/1/35/2762586/proizvodstvo-shesteren-proizvodstvo-vtulok-vene-f2762586.jpg&amp;uinfo=sw-1280-sh-1024-ww-1263-wh-907-pd-1-wp-5x4_1280x1024-lt-38&amp;text=%D0%B7%D1%83%D0%B1%D1%87%D0%B0%D1%82%D1%8B%D0%B5%20%D0%BA%D0%BE%D0%BB%D0%B5%D1%81%D0%B0%20%20%D0%B2%20%D0%BA%D0%B0%D1%80%D1%82%D0%B8%D0%BD%D0%BA%D0%B0%D1%85&amp;redircnt=1432801601.1&amp;noreask=1&amp;pos=14&amp;rpt=simage&amp;lr=213&amp;family=yes&amp;pin=1"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s://ru.wikipedia.org/wiki/%D0%93%D0%BB%D0%B0%D0%B2%D0%BD%D0%B0%D1%8F_%D0%BF%D0%B5%D1%80%D0%B5%D0%B4%D0%B0%D1%87%D0%B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yandex.ru/images/search?source=wiz&amp;img_url=http://www.kransib.ru/upload/Crane/crane_spare_parts/for_tower/reduce_movement/wheel_tooth_leading_pk_6_3/toothed_wheel_big_vd.jpg&amp;uinfo=sw-1280-sh-1024-ww-1263-wh-907-pd-1-wp-5x4_1280x1024-lt-38&amp;text=%D0%B7%D1%83%D0%B1%D1%87%D0%B0%D1%82%D1%8B%D0%B5%20%D0%BA%D0%BE%D0%BB%D0%B5%D1%81%D0%B0%20%20%D0%B2%20%D0%BA%D0%B0%D1%80%D1%82%D0%B8%D0%BD%D0%BA%D0%B0%D1%85&amp;redircnt=1432801601.1&amp;noreask=1&amp;pos=24&amp;rpt=simage&amp;lr=213&amp;family=yes&amp;pin=1" TargetMode="External"/><Relationship Id="rId1" Type="http://schemas.openxmlformats.org/officeDocument/2006/relationships/slideLayout" Target="../slideLayouts/slideLayout6.xml"/><Relationship Id="rId6" Type="http://schemas.openxmlformats.org/officeDocument/2006/relationships/hyperlink" Target="https://ru.wikipedia.org/wiki/%D0%97%D1%83%D0%B1%D1%87%D0%B0%D1%82%D0%B0%D1%8F_%D0%B6%D0%B5%D0%BB%D0%B5%D0%B7%D0%BD%D0%B0%D1%8F_%D0%B4%D0%BE%D1%80%D0%BE%D0%B3%D0%B0" TargetMode="External"/><Relationship Id="rId5" Type="http://schemas.openxmlformats.org/officeDocument/2006/relationships/hyperlink" Target="https://ru.wikipedia.org/wiki/%D0%9A%D1%80%D0%B5%D0%BC%D0%B0%D0%BB%D1%8C%D0%B5%D1%80%D0%B0" TargetMode="External"/><Relationship Id="rId4" Type="http://schemas.openxmlformats.org/officeDocument/2006/relationships/image" Target="../media/image34.gif"/></Relationships>
</file>

<file path=ppt/slides/_rels/slide1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commons.wikimedia.org/wiki/File:Kronrad2.jpg?uselang=ru" TargetMode="Externa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hyperlink" Target="https://commons.wikimedia.org/wiki/File:Crown_gear.png?uselang=r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ru.wikipedia.org/wiki/%D0%9A%D0%B8%D0%BD%D0%BE%D0%BF%D0%BB%D1%91%D0%BD%D0%BA%D0%B0" TargetMode="External"/><Relationship Id="rId7" Type="http://schemas.openxmlformats.org/officeDocument/2006/relationships/hyperlink" Target="https://ru.wikipedia.org/wiki/Issus_coleoptratu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hyperlink" Target="https://commons.wikimedia.org/wiki/File:Non-circular_gear.PNG?uselang=ru" TargetMode="External"/><Relationship Id="rId4" Type="http://schemas.openxmlformats.org/officeDocument/2006/relationships/hyperlink" Target="https://ru.wikipedia.org/wiki/%D0%9F%D0%B5%D1%80%D1%84%D0%BE%D1%80%D0%B0%D1%86%D0%B8%D1%8F_%D0%BA%D0%B8%D0%BD%D0%BE%D0%BF%D0%BB%D1%91%D0%BD%D0%BA%D0%B8"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s://ru.wikipedia.org/wiki/%D0%92%D0%B0%D0%BB_(%D0%B4%D0%B5%D1%82%D0%B0%D0%BB%D1%8C_%D0%BC%D0%B0%D1%88%D0%B8%D0%BD)" TargetMode="External"/><Relationship Id="rId13" Type="http://schemas.openxmlformats.org/officeDocument/2006/relationships/image" Target="../media/image12.jpeg"/><Relationship Id="rId3" Type="http://schemas.openxmlformats.org/officeDocument/2006/relationships/hyperlink" Target="https://ru.wikipedia.org/w/index.php?title=%D0%97%D1%83%D0%B1_(%D1%82%D0%B5%D1%85%D0%BD%D0%B8%D0%BA%D0%B0)&amp;action=edit&amp;redlink=1" TargetMode="External"/><Relationship Id="rId7" Type="http://schemas.openxmlformats.org/officeDocument/2006/relationships/hyperlink" Target="https://ru.wikipedia.org/wiki/%D0%A3%D0%B3%D0%BB%D0%BE%D0%B2%D0%B0%D1%8F_%D1%81%D0%BA%D0%BE%D1%80%D0%BE%D1%81%D1%82%D1%8C" TargetMode="External"/><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hyperlink" Target="https://ru.wikipedia.org/wiki/%D0%97%D1%83%D0%B1%D1%87%D0%B0%D1%82%D0%B0%D1%8F_%D0%BF%D0%B5%D1%80%D0%B5%D0%B4%D0%B0%D1%87%D0%B0" TargetMode="External"/><Relationship Id="rId16"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hyperlink" Target="https://ru.wikipedia.org/wiki/%D0%9C%D0%BE%D0%BC%D0%B5%D0%BD%D1%82_%D1%81%D0%B8%D0%BB%D1%8B" TargetMode="External"/><Relationship Id="rId11" Type="http://schemas.openxmlformats.org/officeDocument/2006/relationships/hyperlink" Target="https://ru.wikipedia.org/wiki/%D0%9C%D0%BE%D1%89%D0%BD%D0%BE%D1%81%D1%82%D1%8C" TargetMode="External"/><Relationship Id="rId5" Type="http://schemas.openxmlformats.org/officeDocument/2006/relationships/hyperlink" Target="https://ru.wikipedia.org/wiki/%D0%9A%D0%BE%D0%BD%D1%83%D1%81" TargetMode="External"/><Relationship Id="rId15" Type="http://schemas.openxmlformats.org/officeDocument/2006/relationships/image" Target="../media/image14.jpeg"/><Relationship Id="rId10" Type="http://schemas.openxmlformats.org/officeDocument/2006/relationships/hyperlink" Target="https://ru.wikipedia.org/wiki/%D0%92%D1%80%D0%B0%D1%89%D0%B0%D1%82%D0%B5%D0%BB%D1%8C%D0%BD%D0%BE%D0%B5_%D0%B4%D0%B2%D0%B8%D0%B6%D0%B5%D0%BD%D0%B8%D0%B5" TargetMode="External"/><Relationship Id="rId4" Type="http://schemas.openxmlformats.org/officeDocument/2006/relationships/hyperlink" Target="https://ru.wikipedia.org/wiki/%D0%A6%D0%B8%D0%BB%D0%B8%D0%BD%D0%B4%D1%80" TargetMode="External"/><Relationship Id="rId9" Type="http://schemas.openxmlformats.org/officeDocument/2006/relationships/hyperlink" Target="https://ru.wikipedia.org/wiki/%D0%9F%D0%B5%D1%80%D0%B5%D0%B4%D0%B0%D1%82%D0%BE%D1%87%D0%BD%D0%BE%D0%B5_%D0%BE%D1%82%D0%BD%D0%BE%D1%88%D0%B5%D0%BD%D0%B8%D0%B5" TargetMode="External"/><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hyperlink" Target="https://ru.wikipedia.org/wiki/%D0%A4%D0%B0%D0%B9%D0%BB:%D0%94%D0%BE%D0%BB%D0%B1%D1%8F%D0%BA.JPG" TargetMode="External"/><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8.gif"/><Relationship Id="rId5" Type="http://schemas.openxmlformats.org/officeDocument/2006/relationships/hyperlink" Target="http://www.freepatent.ru/images/patents/15/2443517/2443517.jpg" TargetMode="Externa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Gear-generating.gif?uselang=ru" TargetMode="External"/><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hyperlink" Target="https://commons.wikimedia.org/wiki/File:MillingCutterHobbingInvolute.jpg?uselang=ru" TargetMode="External"/><Relationship Id="rId4" Type="http://schemas.openxmlformats.org/officeDocument/2006/relationships/image" Target="../media/image50.gif"/></Relationships>
</file>

<file path=ppt/slides/_rels/slide22.xml.rels><?xml version="1.0" encoding="UTF-8" standalone="yes"?>
<Relationships xmlns="http://schemas.openxmlformats.org/package/2006/relationships"><Relationship Id="rId3" Type="http://schemas.openxmlformats.org/officeDocument/2006/relationships/hyperlink" Target="http://metall-moscow.ru/poleznoe/mufty" TargetMode="External"/><Relationship Id="rId2" Type="http://schemas.openxmlformats.org/officeDocument/2006/relationships/hyperlink" Target="http://metall-moscow.ru/poleznoe/dragocennye-metally" TargetMode="External"/><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hyperlink" Target="http://metall-moscow.ru/poleznoe/flancy-dlya-tru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4.jpeg"/><Relationship Id="rId2" Type="http://schemas.openxmlformats.org/officeDocument/2006/relationships/hyperlink" Target="https://commons.wikimedia.org/wiki/File:Mold_for_bronze_gear_Han_dynasty.jpg?uselang=ru" TargetMode="External"/><Relationship Id="rId1" Type="http://schemas.openxmlformats.org/officeDocument/2006/relationships/slideLayout" Target="../slideLayouts/slideLayout6.xml"/><Relationship Id="rId6" Type="http://schemas.openxmlformats.org/officeDocument/2006/relationships/hyperlink" Target="https://ru.wikipedia.org/wiki/%D0%94%D0%B8%D0%BD%D0%B0%D1%81%D1%82%D0%B8%D1%8F_%D0%A5%D0%B0%D0%BD%D1%8C" TargetMode="External"/><Relationship Id="rId5" Type="http://schemas.openxmlformats.org/officeDocument/2006/relationships/hyperlink" Target="https://ru.wikipedia.org/wiki/%D0%9A%D0%B8%D1%82%D0%B0%D0%B9" TargetMode="External"/><Relationship Id="rId4" Type="http://schemas.openxmlformats.org/officeDocument/2006/relationships/hyperlink" Target="https://ru.wikipedia.org/wiki/%D0%A5%D1%80%D0%B0%D0%BF%D0%BE%D0%B2%D0%BE%D0%B9_%D0%BC%D0%B5%D1%85%D0%B0%D0%BD%D0%B8%D0%B7%D0%BC"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25.xml.rels><?xml version="1.0" encoding="UTF-8" standalone="yes"?>
<Relationships xmlns="http://schemas.openxmlformats.org/package/2006/relationships"><Relationship Id="rId2" Type="http://schemas.openxmlformats.org/officeDocument/2006/relationships/hyperlink" Target="http://www.reductory.ru/literatura/detali-mashin-kuklin/8-14-materialy-zubchatykh-koles.html"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yandex.ru/images/search?source=wiz&amp;img_url=http://ic.pics.livejournal.com/machine_cnc/49261121/72823/original.gif&amp;uinfo=sw-1280-sh-1024-ww-1263-wh-907-pd-1-wp-5x4_1280x1024-lt-46&amp;_=1432812708362&amp;p=7&amp;text=%D0%B7%D1%83%D0%B1%D1%87%D0%B0%D1%82%D1%8B%D0%B5%20%D0%BA%D0%BE%D0%BB%D0%B5%D1%81%D0%B0%20%D0%B2%20%D0%BA%D0%B0%D1%80%D1%82%D0%B8%D0%BD%D0%BA%D0%B0%D1%85&amp;redircnt=1432812554.1&amp;noreask=1&amp;pos=227&amp;rpt=simage&amp;lr=213&amp;family=yes&amp;pin=1"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ru.wikipedia.org/wiki/%D0%9F%D0%BE%D0%B4%D1%88%D0%B8%D0%BF%D0%BD%D0%B8%D0%BA" TargetMode="External"/><Relationship Id="rId1" Type="http://schemas.openxmlformats.org/officeDocument/2006/relationships/slideLayout" Target="../slideLayouts/slideLayout6.xml"/><Relationship Id="rId5" Type="http://schemas.openxmlformats.org/officeDocument/2006/relationships/image" Target="../media/image27.gif"/><Relationship Id="rId4" Type="http://schemas.openxmlformats.org/officeDocument/2006/relationships/hyperlink" Target="https://commons.wikimedia.org/wiki/File:Anim_engrenages_helicoidaux.gif?uselang=ru"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8.jpeg"/><Relationship Id="rId7" Type="http://schemas.openxmlformats.org/officeDocument/2006/relationships/image" Target="../media/image29.jpeg"/><Relationship Id="rId2" Type="http://schemas.openxmlformats.org/officeDocument/2006/relationships/hyperlink" Target="https://commons.wikimedia.org/wiki/File:Engrenages_-_85.488_-.jpg?uselang=ru" TargetMode="External"/><Relationship Id="rId1" Type="http://schemas.openxmlformats.org/officeDocument/2006/relationships/slideLayout" Target="../slideLayouts/slideLayout6.xml"/><Relationship Id="rId6" Type="http://schemas.openxmlformats.org/officeDocument/2006/relationships/hyperlink" Target="https://ru.wikipedia.org/wiki/%D0%A0%D0%B5%D0%B4%D1%83%D0%BA%D1%82%D0%BE%D1%80" TargetMode="External"/><Relationship Id="rId5" Type="http://schemas.openxmlformats.org/officeDocument/2006/relationships/hyperlink" Target="http://www.aif.ru/auto/about/1098209" TargetMode="External"/><Relationship Id="rId4" Type="http://schemas.openxmlformats.org/officeDocument/2006/relationships/hyperlink" Target="https://ru.wikipedia.org/wiki/%D0%90%D0%BD%D0%B4%D1%80%D0%B5_%D0%A1%D0%B8%D1%82%D1%80%D0%BE%D0%B5%D0%B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5856" y="1628800"/>
            <a:ext cx="4964088" cy="1470025"/>
          </a:xfrm>
        </p:spPr>
        <p:txBody>
          <a:bodyPr/>
          <a:lstStyle/>
          <a:p>
            <a:r>
              <a:rPr lang="ru-RU" b="1" i="1" dirty="0" smtClean="0">
                <a:latin typeface="Book Antiqua" pitchFamily="18" charset="0"/>
              </a:rPr>
              <a:t>Зубчатые передачи</a:t>
            </a:r>
            <a:endParaRPr lang="ru-RU" b="1" i="1" dirty="0">
              <a:latin typeface="Book Antiqua" pitchFamily="18" charset="0"/>
            </a:endParaRPr>
          </a:p>
        </p:txBody>
      </p:sp>
      <p:sp>
        <p:nvSpPr>
          <p:cNvPr id="3" name="Подзаголовок 2"/>
          <p:cNvSpPr>
            <a:spLocks noGrp="1"/>
          </p:cNvSpPr>
          <p:nvPr>
            <p:ph type="subTitle" idx="1"/>
          </p:nvPr>
        </p:nvSpPr>
        <p:spPr>
          <a:xfrm>
            <a:off x="3851920" y="3356992"/>
            <a:ext cx="4824536" cy="1728192"/>
          </a:xfrm>
        </p:spPr>
        <p:txBody>
          <a:bodyPr>
            <a:normAutofit fontScale="92500"/>
          </a:bodyPr>
          <a:lstStyle/>
          <a:p>
            <a:r>
              <a:rPr lang="ru-RU" dirty="0" smtClean="0">
                <a:solidFill>
                  <a:schemeClr val="tx1"/>
                </a:solidFill>
              </a:rPr>
              <a:t>Разработал: преподаватель ГБПОУ г.Москвы ТХТК</a:t>
            </a:r>
          </a:p>
          <a:p>
            <a:r>
              <a:rPr lang="ru-RU" dirty="0" smtClean="0">
                <a:solidFill>
                  <a:schemeClr val="tx1"/>
                </a:solidFill>
              </a:rPr>
              <a:t>Бабанова И.А.</a:t>
            </a:r>
            <a:endParaRPr lang="ru-RU" dirty="0">
              <a:solidFill>
                <a:schemeClr val="tx1"/>
              </a:solidFill>
            </a:endParaRPr>
          </a:p>
        </p:txBody>
      </p:sp>
      <p:pic>
        <p:nvPicPr>
          <p:cNvPr id="4" name="img11_58435" descr="5"/>
          <p:cNvPicPr/>
          <p:nvPr/>
        </p:nvPicPr>
        <p:blipFill>
          <a:blip r:embed="rId2" cstate="print"/>
          <a:srcRect/>
          <a:stretch>
            <a:fillRect/>
          </a:stretch>
        </p:blipFill>
        <p:spPr bwMode="auto">
          <a:xfrm>
            <a:off x="7308304" y="188640"/>
            <a:ext cx="1743075" cy="1743075"/>
          </a:xfrm>
          <a:prstGeom prst="rect">
            <a:avLst/>
          </a:prstGeom>
          <a:noFill/>
          <a:ln w="9525">
            <a:noFill/>
            <a:miter lim="800000"/>
            <a:headEnd/>
            <a:tailEnd/>
          </a:ln>
        </p:spPr>
      </p:pic>
      <p:pic>
        <p:nvPicPr>
          <p:cNvPr id="5" name="img10_58435" descr="foto_27"/>
          <p:cNvPicPr/>
          <p:nvPr/>
        </p:nvPicPr>
        <p:blipFill>
          <a:blip r:embed="rId3" cstate="print"/>
          <a:srcRect/>
          <a:stretch>
            <a:fillRect/>
          </a:stretch>
        </p:blipFill>
        <p:spPr bwMode="auto">
          <a:xfrm>
            <a:off x="0" y="5076825"/>
            <a:ext cx="2808312" cy="1781175"/>
          </a:xfrm>
          <a:prstGeom prst="rect">
            <a:avLst/>
          </a:prstGeom>
          <a:noFill/>
          <a:ln w="9525">
            <a:noFill/>
            <a:miter lim="800000"/>
            <a:headEnd/>
            <a:tailEnd/>
          </a:ln>
        </p:spPr>
      </p:pic>
      <p:pic>
        <p:nvPicPr>
          <p:cNvPr id="16386" name="Picture 2" descr="https://im0-tub-ru.yandex.net/i?id=3434957a4dc2f164eaf22fd35ac93cc7&amp;n=21"/>
          <p:cNvPicPr>
            <a:picLocks noChangeAspect="1" noChangeArrowheads="1"/>
          </p:cNvPicPr>
          <p:nvPr/>
        </p:nvPicPr>
        <p:blipFill>
          <a:blip r:embed="rId4" cstate="print"/>
          <a:srcRect/>
          <a:stretch>
            <a:fillRect/>
          </a:stretch>
        </p:blipFill>
        <p:spPr bwMode="auto">
          <a:xfrm>
            <a:off x="3707904" y="5429250"/>
            <a:ext cx="1905000" cy="1428750"/>
          </a:xfrm>
          <a:prstGeom prst="roundRect">
            <a:avLst/>
          </a:prstGeom>
          <a:noFill/>
        </p:spPr>
      </p:pic>
      <p:pic>
        <p:nvPicPr>
          <p:cNvPr id="8" name="Picture 4" descr="Обязанность Gear графические заготовки Загрузить 301 clip arts (Страница 2) - ClipartLogo.com"/>
          <p:cNvPicPr>
            <a:picLocks noChangeAspect="1" noChangeArrowheads="1"/>
          </p:cNvPicPr>
          <p:nvPr/>
        </p:nvPicPr>
        <p:blipFill>
          <a:blip r:embed="rId5" cstate="print"/>
          <a:srcRect/>
          <a:stretch>
            <a:fillRect/>
          </a:stretch>
        </p:blipFill>
        <p:spPr bwMode="auto">
          <a:xfrm>
            <a:off x="179512" y="332657"/>
            <a:ext cx="3816424" cy="4248471"/>
          </a:xfrm>
          <a:prstGeom prst="rect">
            <a:avLst/>
          </a:prstGeom>
          <a:noFill/>
        </p:spPr>
      </p:pic>
      <p:pic>
        <p:nvPicPr>
          <p:cNvPr id="16390" name="Picture 6" descr="https://im3-tub-ru.yandex.net/i?id=bbe27bd72117b06d1c84bebedb324eb3&amp;n=21"/>
          <p:cNvPicPr>
            <a:picLocks noChangeAspect="1" noChangeArrowheads="1"/>
          </p:cNvPicPr>
          <p:nvPr/>
        </p:nvPicPr>
        <p:blipFill>
          <a:blip r:embed="rId6" cstate="print"/>
          <a:srcRect/>
          <a:stretch>
            <a:fillRect/>
          </a:stretch>
        </p:blipFill>
        <p:spPr bwMode="auto">
          <a:xfrm>
            <a:off x="7524328" y="2204864"/>
            <a:ext cx="1352550" cy="1296144"/>
          </a:xfrm>
          <a:prstGeom prst="rect">
            <a:avLst/>
          </a:prstGeom>
          <a:noFill/>
        </p:spPr>
      </p:pic>
      <p:pic>
        <p:nvPicPr>
          <p:cNvPr id="16392" name="Picture 8" descr="https://im0-tub-ru.yandex.net/i?id=33ce454468c4beae2f23e65d70d96960&amp;n=21"/>
          <p:cNvPicPr>
            <a:picLocks noChangeAspect="1" noChangeArrowheads="1"/>
          </p:cNvPicPr>
          <p:nvPr/>
        </p:nvPicPr>
        <p:blipFill>
          <a:blip r:embed="rId7" cstate="print"/>
          <a:srcRect/>
          <a:stretch>
            <a:fillRect/>
          </a:stretch>
        </p:blipFill>
        <p:spPr bwMode="auto">
          <a:xfrm>
            <a:off x="2483768" y="4725144"/>
            <a:ext cx="1428750" cy="1428750"/>
          </a:xfrm>
          <a:prstGeom prst="rect">
            <a:avLst/>
          </a:prstGeom>
          <a:noFill/>
        </p:spPr>
      </p:pic>
      <p:pic>
        <p:nvPicPr>
          <p:cNvPr id="16394" name="Picture 10" descr="https://im0-tub-ru.yandex.net/i?id=bbdc6895960f71331b8778b52e58cabb&amp;n=21"/>
          <p:cNvPicPr>
            <a:picLocks noChangeAspect="1" noChangeArrowheads="1"/>
          </p:cNvPicPr>
          <p:nvPr/>
        </p:nvPicPr>
        <p:blipFill>
          <a:blip r:embed="rId8" cstate="print"/>
          <a:srcRect/>
          <a:stretch>
            <a:fillRect/>
          </a:stretch>
        </p:blipFill>
        <p:spPr bwMode="auto">
          <a:xfrm rot="5400000">
            <a:off x="0" y="3717032"/>
            <a:ext cx="1428750" cy="1428750"/>
          </a:xfrm>
          <a:prstGeom prst="rect">
            <a:avLst/>
          </a:prstGeom>
          <a:noFill/>
        </p:spPr>
      </p:pic>
      <p:pic>
        <p:nvPicPr>
          <p:cNvPr id="16396" name="Picture 12" descr="https://im1-tub-ru.yandex.net/i?id=1f635c912a3ca1c3f05d6ee2ce26da3e&amp;n=21"/>
          <p:cNvPicPr>
            <a:picLocks noChangeAspect="1" noChangeArrowheads="1"/>
          </p:cNvPicPr>
          <p:nvPr/>
        </p:nvPicPr>
        <p:blipFill>
          <a:blip r:embed="rId9" cstate="print"/>
          <a:srcRect/>
          <a:stretch>
            <a:fillRect/>
          </a:stretch>
        </p:blipFill>
        <p:spPr bwMode="auto">
          <a:xfrm>
            <a:off x="3563888" y="116632"/>
            <a:ext cx="1428750" cy="1428750"/>
          </a:xfrm>
          <a:prstGeom prst="rect">
            <a:avLst/>
          </a:prstGeom>
          <a:noFill/>
        </p:spPr>
      </p:pic>
      <p:pic>
        <p:nvPicPr>
          <p:cNvPr id="16398" name="Picture 14" descr="https://im0-tub-ru.yandex.net/i?id=ddde17165f2565e6e77a8110b50c3754&amp;n=21"/>
          <p:cNvPicPr>
            <a:picLocks noChangeAspect="1" noChangeArrowheads="1"/>
          </p:cNvPicPr>
          <p:nvPr/>
        </p:nvPicPr>
        <p:blipFill>
          <a:blip r:embed="rId10" cstate="print"/>
          <a:srcRect/>
          <a:stretch>
            <a:fillRect/>
          </a:stretch>
        </p:blipFill>
        <p:spPr bwMode="auto">
          <a:xfrm>
            <a:off x="5508104" y="188640"/>
            <a:ext cx="1428750" cy="1428750"/>
          </a:xfrm>
          <a:prstGeom prst="rect">
            <a:avLst/>
          </a:prstGeom>
          <a:noFill/>
        </p:spPr>
      </p:pic>
      <p:pic>
        <p:nvPicPr>
          <p:cNvPr id="16400" name="Picture 16" descr="Г. Гюнтер Железная дорога. . Ее возникновение и жизнь"/>
          <p:cNvPicPr>
            <a:picLocks noChangeAspect="1" noChangeArrowheads="1"/>
          </p:cNvPicPr>
          <p:nvPr/>
        </p:nvPicPr>
        <p:blipFill>
          <a:blip r:embed="rId11" cstate="print"/>
          <a:srcRect l="14942" t="21951" b="15562"/>
          <a:stretch>
            <a:fillRect/>
          </a:stretch>
        </p:blipFill>
        <p:spPr bwMode="auto">
          <a:xfrm>
            <a:off x="5652120" y="5013176"/>
            <a:ext cx="3491880" cy="18448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Конические передачи</a:t>
            </a:r>
            <a:endParaRPr lang="ru-RU" dirty="0"/>
          </a:p>
        </p:txBody>
      </p:sp>
      <p:pic>
        <p:nvPicPr>
          <p:cNvPr id="4" name="Содержимое 3" descr="https://im0-tub-ru.yandex.net/i?id=ddaa5e5c5b8be245042125bd92f67519&amp;n=21">
            <a:hlinkClick r:id="rId2"/>
          </p:cNvPr>
          <p:cNvPicPr>
            <a:picLocks noGrp="1"/>
          </p:cNvPicPr>
          <p:nvPr>
            <p:ph idx="1"/>
          </p:nvPr>
        </p:nvPicPr>
        <p:blipFill>
          <a:blip r:embed="rId3" cstate="print"/>
          <a:srcRect/>
          <a:stretch>
            <a:fillRect/>
          </a:stretch>
        </p:blipFill>
        <p:spPr bwMode="auto">
          <a:xfrm>
            <a:off x="1259632" y="1340768"/>
            <a:ext cx="6840760" cy="3024336"/>
          </a:xfrm>
          <a:prstGeom prst="rect">
            <a:avLst/>
          </a:prstGeom>
          <a:noFill/>
          <a:ln w="9525">
            <a:noFill/>
            <a:miter lim="800000"/>
            <a:headEnd/>
            <a:tailEnd/>
          </a:ln>
        </p:spPr>
      </p:pic>
      <p:sp>
        <p:nvSpPr>
          <p:cNvPr id="5" name="Прямоугольник 4"/>
          <p:cNvSpPr/>
          <p:nvPr/>
        </p:nvSpPr>
        <p:spPr>
          <a:xfrm>
            <a:off x="611560" y="4509120"/>
            <a:ext cx="8280920" cy="2123658"/>
          </a:xfrm>
          <a:prstGeom prst="rect">
            <a:avLst/>
          </a:prstGeom>
        </p:spPr>
        <p:txBody>
          <a:bodyPr wrap="square">
            <a:spAutoFit/>
          </a:bodyPr>
          <a:lstStyle/>
          <a:p>
            <a:pPr algn="just"/>
            <a:r>
              <a:rPr lang="ru-RU" sz="1200" dirty="0" smtClean="0">
                <a:latin typeface="Times New Roman" pitchFamily="18" charset="0"/>
                <a:cs typeface="Times New Roman" pitchFamily="18" charset="0"/>
              </a:rPr>
              <a:t>Во многих машинах осуществление требуемых движений механизма связано с необходимостью передать вращение с одного вала на другой при условии, что оси этих валов пересекаются. В таких случаях применяют коническую зубчатую передачу. Различают виды конических колёс, отличающихся по форме линий зубьев: с прямыми, тангенциальными, круговыми и криволинейными зубьями. Конические колёса с круговым зубом, например, применяются в автомобильных </a:t>
            </a:r>
            <a:r>
              <a:rPr lang="ru-RU" sz="1200" dirty="0" smtClean="0">
                <a:latin typeface="Times New Roman" pitchFamily="18" charset="0"/>
                <a:cs typeface="Times New Roman" pitchFamily="18" charset="0"/>
                <a:hlinkClick r:id="rId4" tooltip="Главная передача"/>
              </a:rPr>
              <a:t>главных передачах</a:t>
            </a:r>
            <a:r>
              <a:rPr lang="ru-RU" sz="1200" dirty="0" smtClean="0">
                <a:latin typeface="Times New Roman" pitchFamily="18" charset="0"/>
                <a:cs typeface="Times New Roman" pitchFamily="18" charset="0"/>
              </a:rPr>
              <a:t> коробки передач.</a:t>
            </a:r>
            <a:r>
              <a:rPr lang="ru-RU" sz="1200" dirty="0">
                <a:latin typeface="Times New Roman" pitchFamily="18" charset="0"/>
                <a:cs typeface="Times New Roman" pitchFamily="18" charset="0"/>
              </a:rPr>
              <a:t> Конические зубчатые передачи передают механическую энер­гию между валами с пересекающимися осями. Несмотря на сложность изготовления и монтажа, конические передачи получили </a:t>
            </a:r>
            <a:r>
              <a:rPr lang="ru-RU" sz="1200" dirty="0" smtClean="0">
                <a:latin typeface="Times New Roman" pitchFamily="18" charset="0"/>
                <a:cs typeface="Times New Roman" pitchFamily="18" charset="0"/>
              </a:rPr>
              <a:t>широкое </a:t>
            </a:r>
            <a:r>
              <a:rPr lang="ru-RU" sz="1200" dirty="0">
                <a:latin typeface="Times New Roman" pitchFamily="18" charset="0"/>
                <a:cs typeface="Times New Roman" pitchFamily="18" charset="0"/>
              </a:rPr>
              <a:t>распространение в редукторах общего назначения, в металлообраба­тывающих станках, вертолетах, авто­мобилях. (Это достоинства).</a:t>
            </a:r>
          </a:p>
          <a:p>
            <a:pPr algn="just"/>
            <a:r>
              <a:rPr lang="ru-RU" sz="1200" dirty="0">
                <a:latin typeface="Times New Roman" pitchFamily="18" charset="0"/>
                <a:cs typeface="Times New Roman" pitchFamily="18" charset="0"/>
              </a:rPr>
              <a:t>Недостатки: 1) необходимость регулировки передачи 2) меньшая нагрузочная способность 3) сложность изготовления и более высокие точности 4) большие осевые нагрузки.</a:t>
            </a:r>
          </a:p>
          <a:p>
            <a:pPr algn="just"/>
            <a:endParaRPr lang="ru-RU" sz="1200" dirty="0">
              <a:latin typeface="Times New Roman" pitchFamily="18" charset="0"/>
              <a:cs typeface="Times New Roman" pitchFamily="18" charset="0"/>
            </a:endParaRPr>
          </a:p>
        </p:txBody>
      </p:sp>
      <p:pic>
        <p:nvPicPr>
          <p:cNvPr id="6" name="Рисунок 5" descr="Изобр по Конический Редуктор Схема"/>
          <p:cNvPicPr/>
          <p:nvPr/>
        </p:nvPicPr>
        <p:blipFill>
          <a:blip r:embed="rId5" cstate="print"/>
          <a:srcRect l="74667" b="6542"/>
          <a:stretch>
            <a:fillRect/>
          </a:stretch>
        </p:blipFill>
        <p:spPr bwMode="auto">
          <a:xfrm>
            <a:off x="107504" y="0"/>
            <a:ext cx="1083940" cy="223224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Реечные передачи</a:t>
            </a:r>
            <a:endParaRPr lang="ru-RU" dirty="0"/>
          </a:p>
        </p:txBody>
      </p:sp>
      <p:pic>
        <p:nvPicPr>
          <p:cNvPr id="3" name="Рисунок 2" descr="https://im3-tub-ru.yandex.net/i?id=1254a2f8ddc6943980c10847320ef6b2&amp;n=21">
            <a:hlinkClick r:id="rId2"/>
          </p:cNvPr>
          <p:cNvPicPr/>
          <p:nvPr/>
        </p:nvPicPr>
        <p:blipFill>
          <a:blip r:embed="rId3" cstate="print"/>
          <a:srcRect l="19277" r="20650"/>
          <a:stretch>
            <a:fillRect/>
          </a:stretch>
        </p:blipFill>
        <p:spPr bwMode="auto">
          <a:xfrm>
            <a:off x="971600" y="1340768"/>
            <a:ext cx="5184576" cy="3456384"/>
          </a:xfrm>
          <a:prstGeom prst="rect">
            <a:avLst/>
          </a:prstGeom>
          <a:noFill/>
          <a:ln w="9525">
            <a:noFill/>
            <a:miter lim="800000"/>
            <a:headEnd/>
            <a:tailEnd/>
          </a:ln>
        </p:spPr>
      </p:pic>
      <p:pic>
        <p:nvPicPr>
          <p:cNvPr id="3074" name="Picture 2" descr="Изготовление зубчатых реек"/>
          <p:cNvPicPr>
            <a:picLocks noChangeAspect="1" noChangeArrowheads="1" noCrop="1"/>
          </p:cNvPicPr>
          <p:nvPr/>
        </p:nvPicPr>
        <p:blipFill>
          <a:blip r:embed="rId4" cstate="print"/>
          <a:srcRect/>
          <a:stretch>
            <a:fillRect/>
          </a:stretch>
        </p:blipFill>
        <p:spPr bwMode="auto">
          <a:xfrm>
            <a:off x="6300192" y="1340768"/>
            <a:ext cx="2509639" cy="1741166"/>
          </a:xfrm>
          <a:prstGeom prst="rect">
            <a:avLst/>
          </a:prstGeom>
          <a:noFill/>
        </p:spPr>
      </p:pic>
      <p:sp>
        <p:nvSpPr>
          <p:cNvPr id="5" name="Прямоугольник 4"/>
          <p:cNvSpPr/>
          <p:nvPr/>
        </p:nvSpPr>
        <p:spPr>
          <a:xfrm>
            <a:off x="1043608" y="4509120"/>
            <a:ext cx="7776864" cy="1384995"/>
          </a:xfrm>
          <a:prstGeom prst="rect">
            <a:avLst/>
          </a:prstGeom>
        </p:spPr>
        <p:txBody>
          <a:bodyPr wrap="square">
            <a:spAutoFit/>
          </a:bodyPr>
          <a:lstStyle/>
          <a:p>
            <a:pPr algn="just"/>
            <a:r>
              <a:rPr lang="ru-RU" sz="1200" dirty="0" smtClean="0">
                <a:latin typeface="Times New Roman" pitchFamily="18" charset="0"/>
                <a:cs typeface="Times New Roman" pitchFamily="18" charset="0"/>
              </a:rPr>
              <a:t>Реечная передача (</a:t>
            </a:r>
            <a:r>
              <a:rPr lang="ru-RU" sz="1200" dirty="0" smtClean="0">
                <a:latin typeface="Times New Roman" pitchFamily="18" charset="0"/>
                <a:cs typeface="Times New Roman" pitchFamily="18" charset="0"/>
                <a:hlinkClick r:id="rId5" tooltip="Кремальера"/>
              </a:rPr>
              <a:t>кремальера</a:t>
            </a:r>
            <a:r>
              <a:rPr lang="ru-RU" sz="1200" dirty="0" smtClean="0">
                <a:latin typeface="Times New Roman" pitchFamily="18" charset="0"/>
                <a:cs typeface="Times New Roman" pitchFamily="18" charset="0"/>
              </a:rPr>
              <a:t>) применяется в тех случаях, когда необходимо преобразовать вращательное движение в поступательное и обратно. Состоит из обычной прямозубой шестерни и зубчатой планки (рейки). </a:t>
            </a:r>
          </a:p>
          <a:p>
            <a:pPr algn="just"/>
            <a:r>
              <a:rPr lang="ru-RU" sz="1200" dirty="0" smtClean="0">
                <a:latin typeface="Times New Roman" pitchFamily="18" charset="0"/>
                <a:cs typeface="Times New Roman" pitchFamily="18" charset="0"/>
              </a:rPr>
              <a:t>Зубчатая рейка представляет собой часть колеса с бесконечным радиусом делительной окружности. Поэтому делительная окружность, а также окружности вершин и впадин превращаются в параллельные прямые линии. </a:t>
            </a:r>
            <a:r>
              <a:rPr lang="ru-RU" sz="1200" dirty="0" err="1" smtClean="0">
                <a:latin typeface="Times New Roman" pitchFamily="18" charset="0"/>
                <a:cs typeface="Times New Roman" pitchFamily="18" charset="0"/>
              </a:rPr>
              <a:t>Эвольвентный</a:t>
            </a:r>
            <a:r>
              <a:rPr lang="ru-RU" sz="1200" dirty="0" smtClean="0">
                <a:latin typeface="Times New Roman" pitchFamily="18" charset="0"/>
                <a:cs typeface="Times New Roman" pitchFamily="18" charset="0"/>
              </a:rPr>
              <a:t> профиль рейки также принимает прямолинейное очертание. Такое свойство эвольвенты оказалось наиболее ценным при изготовлении зубчатых колёс.</a:t>
            </a:r>
          </a:p>
          <a:p>
            <a:pPr algn="just"/>
            <a:r>
              <a:rPr lang="ru-RU" sz="1200" dirty="0" smtClean="0">
                <a:latin typeface="Times New Roman" pitchFamily="18" charset="0"/>
                <a:cs typeface="Times New Roman" pitchFamily="18" charset="0"/>
              </a:rPr>
              <a:t>Также реечная передача применяется в </a:t>
            </a:r>
            <a:r>
              <a:rPr lang="ru-RU" sz="1200" dirty="0" smtClean="0">
                <a:latin typeface="Times New Roman" pitchFamily="18" charset="0"/>
                <a:cs typeface="Times New Roman" pitchFamily="18" charset="0"/>
                <a:hlinkClick r:id="rId6" tooltip="Зубчатая железная дорога"/>
              </a:rPr>
              <a:t>зубчатой железной дороге</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Червячная передача</a:t>
            </a:r>
            <a:endParaRPr lang="ru-RU" dirty="0"/>
          </a:p>
        </p:txBody>
      </p:sp>
      <p:pic>
        <p:nvPicPr>
          <p:cNvPr id="3" name="Рисунок 2" descr="червяки - Всемирная схемотехника"/>
          <p:cNvPicPr/>
          <p:nvPr/>
        </p:nvPicPr>
        <p:blipFill>
          <a:blip r:embed="rId2" cstate="print"/>
          <a:srcRect/>
          <a:stretch>
            <a:fillRect/>
          </a:stretch>
        </p:blipFill>
        <p:spPr bwMode="auto">
          <a:xfrm>
            <a:off x="1601787" y="1201340"/>
            <a:ext cx="5940425" cy="4455319"/>
          </a:xfrm>
          <a:prstGeom prst="rect">
            <a:avLst/>
          </a:prstGeom>
          <a:noFill/>
          <a:ln w="9525">
            <a:noFill/>
            <a:miter lim="800000"/>
            <a:headEnd/>
            <a:tailEnd/>
          </a:ln>
        </p:spPr>
      </p:pic>
      <p:pic>
        <p:nvPicPr>
          <p:cNvPr id="2050" name="Picture 2" descr="Изготовление червячных шестерен"/>
          <p:cNvPicPr>
            <a:picLocks noChangeAspect="1" noChangeArrowheads="1" noCrop="1"/>
          </p:cNvPicPr>
          <p:nvPr/>
        </p:nvPicPr>
        <p:blipFill>
          <a:blip r:embed="rId3" cstate="print"/>
          <a:srcRect/>
          <a:stretch>
            <a:fillRect/>
          </a:stretch>
        </p:blipFill>
        <p:spPr bwMode="auto">
          <a:xfrm>
            <a:off x="6804248" y="5157192"/>
            <a:ext cx="2034386" cy="1453134"/>
          </a:xfrm>
          <a:prstGeom prst="rect">
            <a:avLst/>
          </a:prstGeom>
          <a:noFill/>
        </p:spPr>
      </p:pic>
      <p:pic>
        <p:nvPicPr>
          <p:cNvPr id="2052" name="Picture 4" descr="Коническо-цилиндрические редукторы - С. А. Чернавский Рецензент канд техн наук"/>
          <p:cNvPicPr>
            <a:picLocks noChangeAspect="1" noChangeArrowheads="1"/>
          </p:cNvPicPr>
          <p:nvPr/>
        </p:nvPicPr>
        <p:blipFill>
          <a:blip r:embed="rId4" cstate="print"/>
          <a:srcRect b="14092"/>
          <a:stretch>
            <a:fillRect/>
          </a:stretch>
        </p:blipFill>
        <p:spPr bwMode="auto">
          <a:xfrm>
            <a:off x="251520" y="4581128"/>
            <a:ext cx="3000375" cy="216024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87824" y="1628800"/>
            <a:ext cx="5616624" cy="1969770"/>
          </a:xfrm>
          <a:prstGeom prst="rect">
            <a:avLst/>
          </a:prstGeom>
        </p:spPr>
        <p:txBody>
          <a:bodyPr wrap="square">
            <a:spAutoFit/>
          </a:bodyPr>
          <a:lstStyle/>
          <a:p>
            <a:pPr algn="just"/>
            <a:r>
              <a:rPr lang="ru-RU" sz="1200" dirty="0">
                <a:latin typeface="Times New Roman" pitchFamily="18" charset="0"/>
                <a:cs typeface="Times New Roman" pitchFamily="18" charset="0"/>
              </a:rPr>
              <a:t>Червячные передачи применяют при небольших и средних мощностях, обычно не превышающих 100 кВт. </a:t>
            </a:r>
            <a:r>
              <a:rPr lang="ru-RU" sz="1200" dirty="0" smtClean="0">
                <a:latin typeface="Times New Roman" pitchFamily="18" charset="0"/>
                <a:cs typeface="Times New Roman" pitchFamily="18" charset="0"/>
              </a:rPr>
              <a:t>Применение </a:t>
            </a:r>
            <a:r>
              <a:rPr lang="ru-RU" sz="1200" dirty="0">
                <a:latin typeface="Times New Roman" pitchFamily="18" charset="0"/>
                <a:cs typeface="Times New Roman" pitchFamily="18" charset="0"/>
              </a:rPr>
              <a:t>передач при больших мощностях неэкономично из-за </a:t>
            </a:r>
            <a:r>
              <a:rPr lang="ru-RU" sz="1200" dirty="0" smtClean="0">
                <a:latin typeface="Times New Roman" pitchFamily="18" charset="0"/>
                <a:cs typeface="Times New Roman" pitchFamily="18" charset="0"/>
              </a:rPr>
              <a:t>сравнительно </a:t>
            </a:r>
            <a:r>
              <a:rPr lang="ru-RU" sz="1200" dirty="0">
                <a:latin typeface="Times New Roman" pitchFamily="18" charset="0"/>
                <a:cs typeface="Times New Roman" pitchFamily="18" charset="0"/>
              </a:rPr>
              <a:t>низкого к. п. д. и требует специальных мер для </a:t>
            </a:r>
            <a:r>
              <a:rPr lang="ru-RU" sz="1200" dirty="0" smtClean="0">
                <a:latin typeface="Times New Roman" pitchFamily="18" charset="0"/>
                <a:cs typeface="Times New Roman" pitchFamily="18" charset="0"/>
              </a:rPr>
              <a:t>охлаждения </a:t>
            </a:r>
            <a:r>
              <a:rPr lang="ru-RU" sz="1200" dirty="0">
                <a:latin typeface="Times New Roman" pitchFamily="18" charset="0"/>
                <a:cs typeface="Times New Roman" pitchFamily="18" charset="0"/>
              </a:rPr>
              <a:t>передачи во избежание сильного нагрева. Червячные передачи широко применяют в </a:t>
            </a:r>
            <a:r>
              <a:rPr lang="ru-RU" sz="1200" dirty="0" smtClean="0">
                <a:latin typeface="Times New Roman" pitchFamily="18" charset="0"/>
                <a:cs typeface="Times New Roman" pitchFamily="18" charset="0"/>
              </a:rPr>
              <a:t>подъемно-транспортных </a:t>
            </a:r>
            <a:r>
              <a:rPr lang="ru-RU" sz="1200" dirty="0">
                <a:latin typeface="Times New Roman" pitchFamily="18" charset="0"/>
                <a:cs typeface="Times New Roman" pitchFamily="18" charset="0"/>
              </a:rPr>
              <a:t>машинах, троллейбусах и особенно там, где требуется высокая кинематическая точность (делительные устройства </a:t>
            </a:r>
            <a:r>
              <a:rPr lang="ru-RU" sz="1200" dirty="0" smtClean="0">
                <a:latin typeface="Times New Roman" pitchFamily="18" charset="0"/>
                <a:cs typeface="Times New Roman" pitchFamily="18" charset="0"/>
              </a:rPr>
              <a:t>станков</a:t>
            </a:r>
            <a:r>
              <a:rPr lang="ru-RU" sz="1200" dirty="0">
                <a:latin typeface="Times New Roman" pitchFamily="18" charset="0"/>
                <a:cs typeface="Times New Roman" pitchFamily="18" charset="0"/>
              </a:rPr>
              <a:t>, механизмы наводки и т. д.). Червячные передачи во избежание их перегрева </a:t>
            </a:r>
            <a:r>
              <a:rPr lang="ru-RU" sz="1200" dirty="0" smtClean="0">
                <a:latin typeface="Times New Roman" pitchFamily="18" charset="0"/>
                <a:cs typeface="Times New Roman" pitchFamily="18" charset="0"/>
              </a:rPr>
              <a:t>предпочтительно </a:t>
            </a:r>
            <a:r>
              <a:rPr lang="ru-RU" sz="1200" dirty="0">
                <a:latin typeface="Times New Roman" pitchFamily="18" charset="0"/>
                <a:cs typeface="Times New Roman" pitchFamily="18" charset="0"/>
              </a:rPr>
              <a:t>использовать в приводах периодического (а не </a:t>
            </a:r>
            <a:r>
              <a:rPr lang="ru-RU" sz="1200" dirty="0" smtClean="0">
                <a:latin typeface="Times New Roman" pitchFamily="18" charset="0"/>
                <a:cs typeface="Times New Roman" pitchFamily="18" charset="0"/>
              </a:rPr>
              <a:t>непрерывного</a:t>
            </a:r>
            <a:r>
              <a:rPr lang="ru-RU" sz="1200" dirty="0">
                <a:latin typeface="Times New Roman" pitchFamily="18" charset="0"/>
                <a:cs typeface="Times New Roman" pitchFamily="18" charset="0"/>
              </a:rPr>
              <a:t>) действия. </a:t>
            </a:r>
            <a:endParaRPr lang="ru-RU" sz="1200" dirty="0" smtClean="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
        <p:nvSpPr>
          <p:cNvPr id="4" name="Прямоугольник 3"/>
          <p:cNvSpPr/>
          <p:nvPr/>
        </p:nvSpPr>
        <p:spPr>
          <a:xfrm>
            <a:off x="971600" y="2996952"/>
            <a:ext cx="7632848" cy="3139321"/>
          </a:xfrm>
          <a:prstGeom prst="rect">
            <a:avLst/>
          </a:prstGeom>
        </p:spPr>
        <p:txBody>
          <a:bodyPr wrap="square">
            <a:spAutoFit/>
          </a:bodyPr>
          <a:lstStyle/>
          <a:p>
            <a:r>
              <a:rPr lang="ru-RU" b="1" dirty="0" smtClean="0"/>
              <a:t> </a:t>
            </a:r>
          </a:p>
          <a:p>
            <a:endParaRPr lang="ru-RU" sz="1200" b="1" dirty="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Достоинства червячной передачи</a:t>
            </a:r>
            <a:endParaRPr lang="ru-RU" sz="1200" b="1" dirty="0">
              <a:latin typeface="Times New Roman" pitchFamily="18" charset="0"/>
              <a:cs typeface="Times New Roman" pitchFamily="18" charset="0"/>
            </a:endParaRPr>
          </a:p>
          <a:p>
            <a:r>
              <a:rPr lang="ru-RU" sz="1200" dirty="0">
                <a:latin typeface="Times New Roman" pitchFamily="18" charset="0"/>
                <a:cs typeface="Times New Roman" pitchFamily="18" charset="0"/>
              </a:rPr>
              <a:t>1) Плавность и </a:t>
            </a:r>
            <a:r>
              <a:rPr lang="ru-RU" sz="1200" dirty="0" smtClean="0">
                <a:latin typeface="Times New Roman" pitchFamily="18" charset="0"/>
                <a:cs typeface="Times New Roman" pitchFamily="18" charset="0"/>
              </a:rPr>
              <a:t>бесшумность </a:t>
            </a:r>
            <a:r>
              <a:rPr lang="ru-RU" sz="1200" dirty="0">
                <a:latin typeface="Times New Roman" pitchFamily="18" charset="0"/>
                <a:cs typeface="Times New Roman" pitchFamily="18" charset="0"/>
              </a:rPr>
              <a:t>работы.</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2) Компактность и сравнительно небольшая </a:t>
            </a:r>
            <a:r>
              <a:rPr lang="ru-RU" sz="1200" dirty="0" smtClean="0">
                <a:latin typeface="Times New Roman" pitchFamily="18" charset="0"/>
                <a:cs typeface="Times New Roman" pitchFamily="18" charset="0"/>
              </a:rPr>
              <a:t>масса </a:t>
            </a:r>
            <a:r>
              <a:rPr lang="ru-RU" sz="1200" dirty="0">
                <a:latin typeface="Times New Roman" pitchFamily="18" charset="0"/>
                <a:cs typeface="Times New Roman" pitchFamily="18" charset="0"/>
              </a:rPr>
              <a:t>конструкции.</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3) Возможность большого редуцирования, т. е. получения больших </a:t>
            </a:r>
            <a:r>
              <a:rPr lang="ru-RU" sz="1200" dirty="0" smtClean="0">
                <a:latin typeface="Times New Roman" pitchFamily="18" charset="0"/>
                <a:cs typeface="Times New Roman" pitchFamily="18" charset="0"/>
              </a:rPr>
              <a:t>передаточных </a:t>
            </a:r>
            <a:r>
              <a:rPr lang="ru-RU" sz="1200" dirty="0">
                <a:latin typeface="Times New Roman" pitchFamily="18" charset="0"/>
                <a:cs typeface="Times New Roman" pitchFamily="18" charset="0"/>
              </a:rPr>
              <a:t>чисел (в отдельных случаях в не силовых передачах до 1000).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4) Возможность </a:t>
            </a:r>
            <a:r>
              <a:rPr lang="ru-RU" sz="1200" dirty="0" smtClean="0">
                <a:latin typeface="Times New Roman" pitchFamily="18" charset="0"/>
                <a:cs typeface="Times New Roman" pitchFamily="18" charset="0"/>
              </a:rPr>
              <a:t>получения </a:t>
            </a:r>
            <a:r>
              <a:rPr lang="ru-RU" sz="1200" dirty="0">
                <a:latin typeface="Times New Roman" pitchFamily="18" charset="0"/>
                <a:cs typeface="Times New Roman" pitchFamily="18" charset="0"/>
              </a:rPr>
              <a:t>самотормозящей передачи, т. е. допускающей передачу </a:t>
            </a:r>
            <a:r>
              <a:rPr lang="ru-RU" sz="1200" dirty="0" smtClean="0">
                <a:latin typeface="Times New Roman" pitchFamily="18" charset="0"/>
                <a:cs typeface="Times New Roman" pitchFamily="18" charset="0"/>
              </a:rPr>
              <a:t>движения </a:t>
            </a:r>
            <a:r>
              <a:rPr lang="ru-RU" sz="1200" dirty="0">
                <a:latin typeface="Times New Roman" pitchFamily="18" charset="0"/>
                <a:cs typeface="Times New Roman" pitchFamily="18" charset="0"/>
              </a:rPr>
              <a:t>только от червяка к колесу. Самоторможение червячной передачи позволяет выполнить механизм без тормозного </a:t>
            </a:r>
            <a:r>
              <a:rPr lang="ru-RU" sz="1200" dirty="0" smtClean="0">
                <a:latin typeface="Times New Roman" pitchFamily="18" charset="0"/>
                <a:cs typeface="Times New Roman" pitchFamily="18" charset="0"/>
              </a:rPr>
              <a:t>устройства</a:t>
            </a:r>
            <a:r>
              <a:rPr lang="ru-RU" sz="1200" dirty="0">
                <a:latin typeface="Times New Roman" pitchFamily="18" charset="0"/>
                <a:cs typeface="Times New Roman" pitchFamily="18" charset="0"/>
              </a:rPr>
              <a:t>, препятствующего обратному вращению колеса.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5) Высокая кинематическая точность. </a:t>
            </a:r>
          </a:p>
          <a:p>
            <a:r>
              <a:rPr lang="ru-RU" sz="1200" b="1" dirty="0" smtClean="0">
                <a:latin typeface="Times New Roman" pitchFamily="18" charset="0"/>
                <a:cs typeface="Times New Roman" pitchFamily="18" charset="0"/>
              </a:rPr>
              <a:t>Недостатки </a:t>
            </a:r>
            <a:r>
              <a:rPr lang="ru-RU" sz="1200" b="1" dirty="0">
                <a:latin typeface="Times New Roman" pitchFamily="18" charset="0"/>
                <a:cs typeface="Times New Roman" pitchFamily="18" charset="0"/>
              </a:rPr>
              <a:t>червячной передачи </a:t>
            </a:r>
          </a:p>
          <a:p>
            <a:r>
              <a:rPr lang="ru-RU" sz="1200" dirty="0">
                <a:latin typeface="Times New Roman" pitchFamily="18" charset="0"/>
                <a:cs typeface="Times New Roman" pitchFamily="18" charset="0"/>
              </a:rPr>
              <a:t>1) Сравнительно низкий к. п. д. вследствие </a:t>
            </a:r>
            <a:r>
              <a:rPr lang="ru-RU" sz="1200" dirty="0" smtClean="0">
                <a:latin typeface="Times New Roman" pitchFamily="18" charset="0"/>
                <a:cs typeface="Times New Roman" pitchFamily="18" charset="0"/>
              </a:rPr>
              <a:t>скольжения </a:t>
            </a:r>
            <a:r>
              <a:rPr lang="ru-RU" sz="1200" dirty="0">
                <a:latin typeface="Times New Roman" pitchFamily="18" charset="0"/>
                <a:cs typeface="Times New Roman" pitchFamily="18" charset="0"/>
              </a:rPr>
              <a:t>витков червяка по зубьям колеса.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2) Значительное </a:t>
            </a:r>
            <a:r>
              <a:rPr lang="ru-RU" sz="1200" dirty="0" smtClean="0">
                <a:latin typeface="Times New Roman" pitchFamily="18" charset="0"/>
                <a:cs typeface="Times New Roman" pitchFamily="18" charset="0"/>
              </a:rPr>
              <a:t>выделение </a:t>
            </a:r>
            <a:r>
              <a:rPr lang="ru-RU" sz="1200" dirty="0">
                <a:latin typeface="Times New Roman" pitchFamily="18" charset="0"/>
                <a:cs typeface="Times New Roman" pitchFamily="18" charset="0"/>
              </a:rPr>
              <a:t>теплоты в зоне зацепления червяка с колесом.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3) </a:t>
            </a:r>
            <a:r>
              <a:rPr lang="ru-RU" sz="1200" dirty="0" smtClean="0">
                <a:latin typeface="Times New Roman" pitchFamily="18" charset="0"/>
                <a:cs typeface="Times New Roman" pitchFamily="18" charset="0"/>
              </a:rPr>
              <a:t>Необходимость </a:t>
            </a:r>
            <a:r>
              <a:rPr lang="ru-RU" sz="1200" dirty="0">
                <a:latin typeface="Times New Roman" pitchFamily="18" charset="0"/>
                <a:cs typeface="Times New Roman" pitchFamily="18" charset="0"/>
              </a:rPr>
              <a:t>применения для венцов червячных колес дефицитных </a:t>
            </a:r>
            <a:r>
              <a:rPr lang="ru-RU" sz="1200" dirty="0" smtClean="0">
                <a:latin typeface="Times New Roman" pitchFamily="18" charset="0"/>
                <a:cs typeface="Times New Roman" pitchFamily="18" charset="0"/>
              </a:rPr>
              <a:t>антифрикционных </a:t>
            </a:r>
            <a:r>
              <a:rPr lang="ru-RU" sz="1200" dirty="0">
                <a:latin typeface="Times New Roman" pitchFamily="18" charset="0"/>
                <a:cs typeface="Times New Roman" pitchFamily="18" charset="0"/>
              </a:rPr>
              <a:t>материалов.</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4) Повышенное изнашивание и склонность к заеданию.</a:t>
            </a:r>
          </a:p>
        </p:txBody>
      </p:sp>
      <p:pic>
        <p:nvPicPr>
          <p:cNvPr id="5" name="Рисунок 4" descr="виды и типы червячных передач"/>
          <p:cNvPicPr/>
          <p:nvPr/>
        </p:nvPicPr>
        <p:blipFill>
          <a:blip r:embed="rId2" cstate="print"/>
          <a:srcRect/>
          <a:stretch>
            <a:fillRect/>
          </a:stretch>
        </p:blipFill>
        <p:spPr bwMode="auto">
          <a:xfrm>
            <a:off x="0" y="116632"/>
            <a:ext cx="2843808" cy="2952328"/>
          </a:xfrm>
          <a:prstGeom prst="ellipse">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Коронные колеса</a:t>
            </a:r>
            <a:endParaRPr lang="ru-RU" dirty="0"/>
          </a:p>
        </p:txBody>
      </p:sp>
      <p:pic>
        <p:nvPicPr>
          <p:cNvPr id="30722" name="Picture 2" descr="https://upload.wikimedia.org/wikipedia/commons/thumb/6/69/Kronrad2.jpg/120px-Kronrad2.jpg">
            <a:hlinkClick r:id="rId2"/>
          </p:cNvPr>
          <p:cNvPicPr>
            <a:picLocks noChangeAspect="1" noChangeArrowheads="1"/>
          </p:cNvPicPr>
          <p:nvPr/>
        </p:nvPicPr>
        <p:blipFill>
          <a:blip r:embed="rId3" cstate="print"/>
          <a:srcRect/>
          <a:stretch>
            <a:fillRect/>
          </a:stretch>
        </p:blipFill>
        <p:spPr bwMode="auto">
          <a:xfrm>
            <a:off x="611560" y="1772816"/>
            <a:ext cx="2520280" cy="3168352"/>
          </a:xfrm>
          <a:prstGeom prst="rect">
            <a:avLst/>
          </a:prstGeom>
          <a:noFill/>
        </p:spPr>
      </p:pic>
      <p:sp>
        <p:nvSpPr>
          <p:cNvPr id="4" name="Прямоугольник 3"/>
          <p:cNvSpPr/>
          <p:nvPr/>
        </p:nvSpPr>
        <p:spPr>
          <a:xfrm>
            <a:off x="3563888" y="4077072"/>
            <a:ext cx="5112568" cy="1015663"/>
          </a:xfrm>
          <a:prstGeom prst="rect">
            <a:avLst/>
          </a:prstGeom>
        </p:spPr>
        <p:txBody>
          <a:bodyPr wrap="square">
            <a:spAutoFit/>
          </a:bodyPr>
          <a:lstStyle/>
          <a:p>
            <a:pPr algn="just"/>
            <a:r>
              <a:rPr lang="ru-RU" sz="1400" dirty="0" smtClean="0">
                <a:latin typeface="Times New Roman" pitchFamily="18" charset="0"/>
                <a:cs typeface="Times New Roman" pitchFamily="18" charset="0"/>
              </a:rPr>
              <a:t>Коронное колесо — особый вид колёс, зубья которых располагаются на боковой поверхности. Такое колесо, как правило, стыкуется с обычным прямозубым, либо с барабаном из стержней (цевочное колесо), как в башенных часах</a:t>
            </a:r>
            <a:r>
              <a:rPr lang="ru-RU" dirty="0" smtClean="0"/>
              <a:t>.</a:t>
            </a:r>
            <a:endParaRPr lang="ru-RU" dirty="0"/>
          </a:p>
        </p:txBody>
      </p:sp>
      <p:pic>
        <p:nvPicPr>
          <p:cNvPr id="30724" name="Picture 4" descr="https://upload.wikimedia.org/wikipedia/commons/thumb/3/34/Crown_gear.png/100px-Crown_gear.png">
            <a:hlinkClick r:id="rId4"/>
          </p:cNvPr>
          <p:cNvPicPr>
            <a:picLocks noChangeAspect="1" noChangeArrowheads="1"/>
          </p:cNvPicPr>
          <p:nvPr/>
        </p:nvPicPr>
        <p:blipFill>
          <a:blip r:embed="rId5" cstate="print"/>
          <a:srcRect/>
          <a:stretch>
            <a:fillRect/>
          </a:stretch>
        </p:blipFill>
        <p:spPr bwMode="auto">
          <a:xfrm>
            <a:off x="5724128" y="1628800"/>
            <a:ext cx="2392660" cy="194421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Зубчатые барабаны</a:t>
            </a:r>
            <a:endParaRPr lang="ru-RU" dirty="0"/>
          </a:p>
        </p:txBody>
      </p:sp>
      <p:sp>
        <p:nvSpPr>
          <p:cNvPr id="3" name="Прямоугольник 2"/>
          <p:cNvSpPr/>
          <p:nvPr/>
        </p:nvSpPr>
        <p:spPr>
          <a:xfrm>
            <a:off x="5148064" y="1720840"/>
            <a:ext cx="3384376" cy="2893100"/>
          </a:xfrm>
          <a:prstGeom prst="rect">
            <a:avLst/>
          </a:prstGeom>
        </p:spPr>
        <p:txBody>
          <a:bodyPr wrap="square">
            <a:spAutoFit/>
          </a:bodyPr>
          <a:lstStyle/>
          <a:p>
            <a:pPr algn="just"/>
            <a:r>
              <a:rPr lang="ru-RU" sz="1400" dirty="0" smtClean="0">
                <a:latin typeface="Times New Roman" pitchFamily="18" charset="0"/>
                <a:cs typeface="Times New Roman" pitchFamily="18" charset="0"/>
              </a:rPr>
              <a:t>Зубчатые барабаны киноаппаратуры — предназначены для точного перемещения </a:t>
            </a:r>
            <a:r>
              <a:rPr lang="ru-RU" sz="1400" dirty="0" smtClean="0">
                <a:latin typeface="Times New Roman" pitchFamily="18" charset="0"/>
                <a:cs typeface="Times New Roman" pitchFamily="18" charset="0"/>
                <a:hlinkClick r:id="rId3" tooltip="Киноплёнка"/>
              </a:rPr>
              <a:t>киноплёнки</a:t>
            </a:r>
            <a:r>
              <a:rPr lang="ru-RU" sz="1400" dirty="0" smtClean="0">
                <a:latin typeface="Times New Roman" pitchFamily="18" charset="0"/>
                <a:cs typeface="Times New Roman" pitchFamily="18" charset="0"/>
              </a:rPr>
              <a:t> за </a:t>
            </a:r>
            <a:r>
              <a:rPr lang="ru-RU" sz="1400" dirty="0" smtClean="0">
                <a:latin typeface="Times New Roman" pitchFamily="18" charset="0"/>
                <a:cs typeface="Times New Roman" pitchFamily="18" charset="0"/>
                <a:hlinkClick r:id="rId4" tooltip="Перфорация киноплёнки"/>
              </a:rPr>
              <a:t>перфорацию</a:t>
            </a:r>
            <a:r>
              <a:rPr lang="ru-RU" sz="1400" dirty="0" smtClean="0">
                <a:latin typeface="Times New Roman" pitchFamily="18" charset="0"/>
                <a:cs typeface="Times New Roman" pitchFamily="18" charset="0"/>
              </a:rPr>
              <a:t>. В отличие от обычных зубчатых колес, входящих в зацепление с другими колесами или зубчатыми профилями, зубчатые барабаны киноаппаратуры имеют шаг зубьев, выбранный в соответствии с шагом перфорации. Большинство таких барабанов имеет </a:t>
            </a:r>
            <a:r>
              <a:rPr lang="ru-RU" sz="1400" dirty="0" err="1" smtClean="0">
                <a:latin typeface="Times New Roman" pitchFamily="18" charset="0"/>
                <a:cs typeface="Times New Roman" pitchFamily="18" charset="0"/>
              </a:rPr>
              <a:t>эвольвентный</a:t>
            </a:r>
            <a:r>
              <a:rPr lang="ru-RU" sz="1400" dirty="0" smtClean="0">
                <a:latin typeface="Times New Roman" pitchFamily="18" charset="0"/>
                <a:cs typeface="Times New Roman" pitchFamily="18" charset="0"/>
              </a:rPr>
              <a:t> профиль зубьев, изготавливаемых по тем же технологиям, что и в остальных зубчатых колесах.</a:t>
            </a:r>
            <a:endParaRPr lang="ru-RU" sz="1400" dirty="0">
              <a:latin typeface="Times New Roman" pitchFamily="18" charset="0"/>
              <a:cs typeface="Times New Roman" pitchFamily="18" charset="0"/>
            </a:endParaRPr>
          </a:p>
        </p:txBody>
      </p:sp>
      <p:pic>
        <p:nvPicPr>
          <p:cNvPr id="31746" name="Picture 2" descr="Non-circular gear.PNG">
            <a:hlinkClick r:id="rId5"/>
          </p:cNvPr>
          <p:cNvPicPr>
            <a:picLocks noChangeAspect="1" noChangeArrowheads="1"/>
          </p:cNvPicPr>
          <p:nvPr/>
        </p:nvPicPr>
        <p:blipFill>
          <a:blip r:embed="rId6" cstate="print"/>
          <a:srcRect/>
          <a:stretch>
            <a:fillRect/>
          </a:stretch>
        </p:blipFill>
        <p:spPr bwMode="auto">
          <a:xfrm>
            <a:off x="899592" y="1772816"/>
            <a:ext cx="4032448" cy="3528392"/>
          </a:xfrm>
          <a:prstGeom prst="rect">
            <a:avLst/>
          </a:prstGeom>
          <a:noFill/>
        </p:spPr>
      </p:pic>
      <p:sp>
        <p:nvSpPr>
          <p:cNvPr id="5" name="Прямоугольник 4"/>
          <p:cNvSpPr/>
          <p:nvPr/>
        </p:nvSpPr>
        <p:spPr>
          <a:xfrm>
            <a:off x="2286000" y="5157192"/>
            <a:ext cx="4572000" cy="738664"/>
          </a:xfrm>
          <a:prstGeom prst="rect">
            <a:avLst/>
          </a:prstGeom>
        </p:spPr>
        <p:txBody>
          <a:bodyPr wrap="square">
            <a:spAutoFit/>
          </a:bodyPr>
          <a:lstStyle/>
          <a:p>
            <a:r>
              <a:rPr lang="ru-RU" sz="1400" dirty="0" smtClean="0">
                <a:latin typeface="Times New Roman" pitchFamily="18" charset="0"/>
                <a:cs typeface="Times New Roman" pitchFamily="18" charset="0"/>
              </a:rPr>
              <a:t>Зубчатые передачи используются у личинок насекомых рода </a:t>
            </a:r>
            <a:r>
              <a:rPr lang="ru-RU" sz="1400" dirty="0" err="1" smtClean="0">
                <a:latin typeface="Times New Roman" pitchFamily="18" charset="0"/>
                <a:cs typeface="Times New Roman" pitchFamily="18" charset="0"/>
                <a:hlinkClick r:id="rId7" tooltip="Issus coleoptratus"/>
              </a:rPr>
              <a:t>Issus</a:t>
            </a:r>
            <a:r>
              <a:rPr lang="ru-RU" sz="1400" dirty="0" smtClean="0">
                <a:latin typeface="Times New Roman" pitchFamily="18" charset="0"/>
                <a:cs typeface="Times New Roman" pitchFamily="18" charset="0"/>
              </a:rPr>
              <a:t> для синхронизации движения ног в момент прыжка.</a:t>
            </a:r>
            <a:endParaRPr lang="ru-RU" sz="1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Зубчатые пары</a:t>
            </a:r>
            <a:endParaRPr lang="ru-RU" dirty="0"/>
          </a:p>
        </p:txBody>
      </p:sp>
      <p:pic>
        <p:nvPicPr>
          <p:cNvPr id="19458" name="Picture 2" descr="Рис. 1 Основные параметры резьбы"/>
          <p:cNvPicPr>
            <a:picLocks noChangeAspect="1" noChangeArrowheads="1"/>
          </p:cNvPicPr>
          <p:nvPr/>
        </p:nvPicPr>
        <p:blipFill>
          <a:blip r:embed="rId2" cstate="print"/>
          <a:srcRect/>
          <a:stretch>
            <a:fillRect/>
          </a:stretch>
        </p:blipFill>
        <p:spPr bwMode="auto">
          <a:xfrm>
            <a:off x="63500" y="1268760"/>
            <a:ext cx="8572500" cy="496855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Методы получения зубчатых колес</a:t>
            </a:r>
            <a:endParaRPr lang="ru-RU" dirty="0"/>
          </a:p>
        </p:txBody>
      </p:sp>
      <p:sp>
        <p:nvSpPr>
          <p:cNvPr id="3" name="Прямоугольник 2"/>
          <p:cNvSpPr/>
          <p:nvPr/>
        </p:nvSpPr>
        <p:spPr>
          <a:xfrm>
            <a:off x="971600" y="1556792"/>
            <a:ext cx="7200800" cy="3139321"/>
          </a:xfrm>
          <a:prstGeom prst="rect">
            <a:avLst/>
          </a:prstGeom>
        </p:spPr>
        <p:txBody>
          <a:bodyPr wrap="square">
            <a:spAutoFit/>
          </a:bodyPr>
          <a:lstStyle/>
          <a:p>
            <a:pPr algn="just"/>
            <a:r>
              <a:rPr lang="ru-RU" dirty="0" smtClean="0">
                <a:cs typeface="Aharoni" pitchFamily="2" charset="-79"/>
              </a:rPr>
              <a:t>Существует два принципиально отличных друг от друга метода изготовления зубчатых колес:</a:t>
            </a:r>
          </a:p>
          <a:p>
            <a:pPr algn="just"/>
            <a:r>
              <a:rPr lang="ru-RU" i="1" dirty="0" smtClean="0">
                <a:cs typeface="Aharoni" pitchFamily="2" charset="-79"/>
              </a:rPr>
              <a:t>- </a:t>
            </a:r>
            <a:r>
              <a:rPr lang="ru-RU" b="1" i="1" dirty="0" smtClean="0">
                <a:cs typeface="Aharoni" pitchFamily="2" charset="-79"/>
              </a:rPr>
              <a:t>метод копирования</a:t>
            </a:r>
            <a:r>
              <a:rPr lang="ru-RU" dirty="0" smtClean="0">
                <a:cs typeface="Aharoni" pitchFamily="2" charset="-79"/>
              </a:rPr>
              <a:t>. При этом методе профиль инструмента (дисковая или пальцевая фреза) повторяет профиль впадины нарезаемого колеса. </a:t>
            </a:r>
          </a:p>
          <a:p>
            <a:pPr algn="just"/>
            <a:r>
              <a:rPr lang="ru-RU" dirty="0" smtClean="0">
                <a:cs typeface="Aharoni" pitchFamily="2" charset="-79"/>
              </a:rPr>
              <a:t>Как метод нарезания колес он обладает существенными недостатками – относительно низкой производительностью и точностью; необходимостью иметь большое количество </a:t>
            </a:r>
            <a:r>
              <a:rPr lang="ru-RU" dirty="0" err="1" smtClean="0">
                <a:cs typeface="Aharoni" pitchFamily="2" charset="-79"/>
              </a:rPr>
              <a:t>типо-размеров</a:t>
            </a:r>
            <a:r>
              <a:rPr lang="ru-RU" dirty="0" smtClean="0">
                <a:cs typeface="Aharoni" pitchFamily="2" charset="-79"/>
              </a:rPr>
              <a:t> инструмента для нарезания различных колес (при этом сам инструмент имеет сложную форму); необходимостью иметь на станке дополнительное делительное устройство, и др.</a:t>
            </a:r>
            <a:endParaRPr lang="ru-RU" dirty="0">
              <a:cs typeface="Aharoni" pitchFamily="2" charset="-79"/>
            </a:endParaRPr>
          </a:p>
        </p:txBody>
      </p:sp>
      <p:pic>
        <p:nvPicPr>
          <p:cNvPr id="25602" name="Picture 2" descr="https://im2-tub-ru.yandex.net/i?id=26da35a371a0082a4b2fe00763d7328a&amp;n=21"/>
          <p:cNvPicPr>
            <a:picLocks noChangeAspect="1" noChangeArrowheads="1"/>
          </p:cNvPicPr>
          <p:nvPr/>
        </p:nvPicPr>
        <p:blipFill>
          <a:blip r:embed="rId2" cstate="print"/>
          <a:srcRect/>
          <a:stretch>
            <a:fillRect/>
          </a:stretch>
        </p:blipFill>
        <p:spPr bwMode="auto">
          <a:xfrm>
            <a:off x="539552" y="4941168"/>
            <a:ext cx="1944216" cy="1656184"/>
          </a:xfrm>
          <a:prstGeom prst="rect">
            <a:avLst/>
          </a:prstGeom>
          <a:noFill/>
        </p:spPr>
      </p:pic>
      <p:pic>
        <p:nvPicPr>
          <p:cNvPr id="25604" name="Picture 4" descr="https://im0-tub-ru.yandex.net/i?id=76d204025609a34007f8207276c5ab4e&amp;n=21"/>
          <p:cNvPicPr>
            <a:picLocks noChangeAspect="1" noChangeArrowheads="1"/>
          </p:cNvPicPr>
          <p:nvPr/>
        </p:nvPicPr>
        <p:blipFill>
          <a:blip r:embed="rId3" cstate="print"/>
          <a:srcRect/>
          <a:stretch>
            <a:fillRect/>
          </a:stretch>
        </p:blipFill>
        <p:spPr bwMode="auto">
          <a:xfrm>
            <a:off x="5724128" y="4941168"/>
            <a:ext cx="2880320" cy="1800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Нарезание колес методом деления копирования</a:t>
            </a:r>
            <a:endParaRPr lang="ru-RU" dirty="0"/>
          </a:p>
        </p:txBody>
      </p:sp>
      <p:pic>
        <p:nvPicPr>
          <p:cNvPr id="3" name="Picture 2" descr="http://www.cross-kpk.ru/ims/02708/otm/glava5/razdel6/images/ric11.jpg"/>
          <p:cNvPicPr>
            <a:picLocks noChangeAspect="1" noChangeArrowheads="1"/>
          </p:cNvPicPr>
          <p:nvPr/>
        </p:nvPicPr>
        <p:blipFill>
          <a:blip r:embed="rId2" cstate="print"/>
          <a:srcRect/>
          <a:stretch>
            <a:fillRect/>
          </a:stretch>
        </p:blipFill>
        <p:spPr bwMode="auto">
          <a:xfrm>
            <a:off x="1340024" y="2069232"/>
            <a:ext cx="7128792" cy="403244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1484784"/>
            <a:ext cx="7632848" cy="3816429"/>
          </a:xfrm>
          <a:prstGeom prst="rect">
            <a:avLst/>
          </a:prstGeom>
        </p:spPr>
        <p:txBody>
          <a:bodyPr wrap="square">
            <a:spAutoFit/>
          </a:bodyPr>
          <a:lstStyle/>
          <a:p>
            <a:pPr algn="just"/>
            <a:r>
              <a:rPr lang="ru-RU" sz="1600" b="1" i="1" dirty="0">
                <a:latin typeface="Times New Roman" pitchFamily="18" charset="0"/>
                <a:cs typeface="Times New Roman" pitchFamily="18" charset="0"/>
              </a:rPr>
              <a:t>М</a:t>
            </a:r>
            <a:r>
              <a:rPr lang="ru-RU" sz="1600" b="1" i="1" dirty="0" smtClean="0">
                <a:latin typeface="Times New Roman" pitchFamily="18" charset="0"/>
                <a:cs typeface="Times New Roman" pitchFamily="18" charset="0"/>
              </a:rPr>
              <a:t>етод обката</a:t>
            </a: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(иногда его называют методом </a:t>
            </a:r>
            <a:r>
              <a:rPr lang="ru-RU" sz="1600" i="1" dirty="0" err="1" smtClean="0">
                <a:latin typeface="Times New Roman" pitchFamily="18" charset="0"/>
                <a:cs typeface="Times New Roman" pitchFamily="18" charset="0"/>
              </a:rPr>
              <a:t>огибания</a:t>
            </a:r>
            <a:r>
              <a:rPr lang="ru-RU" sz="1600" dirty="0" smtClean="0">
                <a:latin typeface="Times New Roman" pitchFamily="18" charset="0"/>
                <a:cs typeface="Times New Roman" pitchFamily="18" charset="0"/>
              </a:rPr>
              <a:t>). При этом методе инструмент (</a:t>
            </a:r>
            <a:r>
              <a:rPr lang="ru-RU" sz="1600" dirty="0" err="1" smtClean="0">
                <a:latin typeface="Times New Roman" pitchFamily="18" charset="0"/>
                <a:cs typeface="Times New Roman" pitchFamily="18" charset="0"/>
              </a:rPr>
              <a:t>долбяк</a:t>
            </a:r>
            <a:r>
              <a:rPr lang="ru-RU" sz="1600" dirty="0" smtClean="0">
                <a:latin typeface="Times New Roman" pitchFamily="18" charset="0"/>
                <a:cs typeface="Times New Roman" pitchFamily="18" charset="0"/>
              </a:rPr>
              <a:t>) представляет собой как бы </a:t>
            </a:r>
            <a:r>
              <a:rPr lang="ru-RU" sz="1600" dirty="0" err="1" smtClean="0">
                <a:latin typeface="Times New Roman" pitchFamily="18" charset="0"/>
                <a:cs typeface="Times New Roman" pitchFamily="18" charset="0"/>
              </a:rPr>
              <a:t>эвольвентное</a:t>
            </a:r>
            <a:r>
              <a:rPr lang="ru-RU" sz="1600" dirty="0" smtClean="0">
                <a:latin typeface="Times New Roman" pitchFamily="18" charset="0"/>
                <a:cs typeface="Times New Roman" pitchFamily="18" charset="0"/>
              </a:rPr>
              <a:t> зубчатое колесо, обладающее режущей кромкой (и выполненное из соответствующей инструментальной стали). </a:t>
            </a:r>
          </a:p>
          <a:p>
            <a:pPr algn="just"/>
            <a:r>
              <a:rPr lang="ru-RU" sz="1600" dirty="0" smtClean="0">
                <a:latin typeface="Times New Roman" pitchFamily="18" charset="0"/>
                <a:cs typeface="Times New Roman" pitchFamily="18" charset="0"/>
              </a:rPr>
              <a:t>При нарезании колеса, помимо движения резания, инструменту и заготовке дают движение обката, т.е. движение, имитирующее работу двух зубчатых находящихся в зацеплении колес. В этом случае на нарезаемом колесе автоматически формируется нужное число зубьев с </a:t>
            </a:r>
            <a:r>
              <a:rPr lang="ru-RU" sz="1600" dirty="0" err="1" smtClean="0">
                <a:latin typeface="Times New Roman" pitchFamily="18" charset="0"/>
                <a:cs typeface="Times New Roman" pitchFamily="18" charset="0"/>
              </a:rPr>
              <a:t>эвольвентным</a:t>
            </a:r>
            <a:r>
              <a:rPr lang="ru-RU" sz="1600" dirty="0" smtClean="0">
                <a:latin typeface="Times New Roman" pitchFamily="18" charset="0"/>
                <a:cs typeface="Times New Roman" pitchFamily="18" charset="0"/>
              </a:rPr>
              <a:t> профилем. </a:t>
            </a:r>
          </a:p>
          <a:p>
            <a:pPr algn="just"/>
            <a:r>
              <a:rPr lang="ru-RU" sz="1600" dirty="0" smtClean="0">
                <a:latin typeface="Times New Roman" pitchFamily="18" charset="0"/>
                <a:cs typeface="Times New Roman" pitchFamily="18" charset="0"/>
              </a:rPr>
              <a:t>При этом профиль зуба формируется не как копия профиля инструмента, а как огибающая ко многим положениям профиля зуба инструмента в его движении относительно нарезаемого колеса. Значительно повышается производительность (т.к. процесс идет непрерывно) и точность (т.к. нет дополнительного делительного устройства). Резко снижается необходимая номенклатура инструмента, т.к. одним и тем же инструментом можно нарезать колесо данного модуля с любым числом зубьев.</a:t>
            </a:r>
            <a:endParaRPr lang="ru-RU" sz="16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dirty="0" smtClean="0"/>
              <a:t>Зубчатое колесо</a:t>
            </a:r>
            <a:endParaRPr lang="ru-RU" dirty="0"/>
          </a:p>
        </p:txBody>
      </p:sp>
      <p:sp>
        <p:nvSpPr>
          <p:cNvPr id="3" name="Прямоугольник 2"/>
          <p:cNvSpPr/>
          <p:nvPr/>
        </p:nvSpPr>
        <p:spPr>
          <a:xfrm>
            <a:off x="611560" y="1628800"/>
            <a:ext cx="7920880" cy="3539430"/>
          </a:xfrm>
          <a:prstGeom prst="rect">
            <a:avLst/>
          </a:prstGeom>
        </p:spPr>
        <p:txBody>
          <a:bodyPr wrap="square">
            <a:spAutoFit/>
          </a:bodyPr>
          <a:lstStyle/>
          <a:p>
            <a:pPr algn="just"/>
            <a:r>
              <a:rPr lang="ru-RU" sz="1400" b="1" dirty="0" err="1" smtClean="0">
                <a:latin typeface="Times New Roman" pitchFamily="18" charset="0"/>
                <a:cs typeface="Times New Roman" pitchFamily="18" charset="0"/>
              </a:rPr>
              <a:t>Зубча́тое</a:t>
            </a:r>
            <a:r>
              <a:rPr lang="ru-RU" sz="1400" b="1" dirty="0" smtClean="0">
                <a:latin typeface="Times New Roman" pitchFamily="18" charset="0"/>
                <a:cs typeface="Times New Roman" pitchFamily="18" charset="0"/>
              </a:rPr>
              <a:t> колесо́</a:t>
            </a:r>
            <a:r>
              <a:rPr lang="ru-RU" sz="1400" dirty="0" smtClean="0">
                <a:latin typeface="Times New Roman" pitchFamily="18" charset="0"/>
                <a:cs typeface="Times New Roman" pitchFamily="18" charset="0"/>
              </a:rPr>
              <a:t> или </a:t>
            </a:r>
            <a:r>
              <a:rPr lang="ru-RU" sz="1400" b="1" dirty="0" smtClean="0">
                <a:latin typeface="Times New Roman" pitchFamily="18" charset="0"/>
                <a:cs typeface="Times New Roman" pitchFamily="18" charset="0"/>
              </a:rPr>
              <a:t>шестерня́</a:t>
            </a:r>
            <a:r>
              <a:rPr lang="ru-RU" sz="1400" dirty="0" smtClean="0">
                <a:latin typeface="Times New Roman" pitchFamily="18" charset="0"/>
                <a:cs typeface="Times New Roman" pitchFamily="18" charset="0"/>
              </a:rPr>
              <a:t>— основная деталь </a:t>
            </a:r>
            <a:r>
              <a:rPr lang="ru-RU" sz="1400" dirty="0" smtClean="0">
                <a:latin typeface="Times New Roman" pitchFamily="18" charset="0"/>
                <a:cs typeface="Times New Roman" pitchFamily="18" charset="0"/>
                <a:hlinkClick r:id="rId2" tooltip="Зубчатая передача"/>
              </a:rPr>
              <a:t>зубчатой передачи</a:t>
            </a:r>
            <a:r>
              <a:rPr lang="ru-RU" sz="1400" dirty="0" smtClean="0">
                <a:latin typeface="Times New Roman" pitchFamily="18" charset="0"/>
                <a:cs typeface="Times New Roman" pitchFamily="18" charset="0"/>
              </a:rPr>
              <a:t> в виде диска с </a:t>
            </a:r>
            <a:r>
              <a:rPr lang="ru-RU" sz="1400" dirty="0" smtClean="0">
                <a:latin typeface="Times New Roman" pitchFamily="18" charset="0"/>
                <a:cs typeface="Times New Roman" pitchFamily="18" charset="0"/>
                <a:hlinkClick r:id="rId3" tooltip="Зуб (техника) (страница отсутствует)"/>
              </a:rPr>
              <a:t>зубьями</a:t>
            </a:r>
            <a:r>
              <a:rPr lang="ru-RU" sz="1400" dirty="0" smtClean="0">
                <a:latin typeface="Times New Roman" pitchFamily="18" charset="0"/>
                <a:cs typeface="Times New Roman" pitchFamily="18" charset="0"/>
              </a:rPr>
              <a:t> на </a:t>
            </a:r>
            <a:r>
              <a:rPr lang="ru-RU" sz="1400" dirty="0" smtClean="0">
                <a:latin typeface="Times New Roman" pitchFamily="18" charset="0"/>
                <a:cs typeface="Times New Roman" pitchFamily="18" charset="0"/>
                <a:hlinkClick r:id="rId4" tooltip="Цилиндр"/>
              </a:rPr>
              <a:t>цилиндрической</a:t>
            </a:r>
            <a:r>
              <a:rPr lang="ru-RU" sz="1400" dirty="0" smtClean="0">
                <a:latin typeface="Times New Roman" pitchFamily="18" charset="0"/>
                <a:cs typeface="Times New Roman" pitchFamily="18" charset="0"/>
              </a:rPr>
              <a:t> или </a:t>
            </a:r>
            <a:r>
              <a:rPr lang="ru-RU" sz="1400" dirty="0" smtClean="0">
                <a:latin typeface="Times New Roman" pitchFamily="18" charset="0"/>
                <a:cs typeface="Times New Roman" pitchFamily="18" charset="0"/>
                <a:hlinkClick r:id="rId5" tooltip="Конус"/>
              </a:rPr>
              <a:t>конической</a:t>
            </a:r>
            <a:r>
              <a:rPr lang="ru-RU" sz="1400" dirty="0" smtClean="0">
                <a:latin typeface="Times New Roman" pitchFamily="18" charset="0"/>
                <a:cs typeface="Times New Roman" pitchFamily="18" charset="0"/>
              </a:rPr>
              <a:t> поверхности, входящими в зацепление с зубьями другого зубчатого колеса. </a:t>
            </a:r>
          </a:p>
          <a:p>
            <a:pPr algn="just"/>
            <a:r>
              <a:rPr lang="ru-RU" sz="1400" dirty="0" smtClean="0">
                <a:latin typeface="Times New Roman" pitchFamily="18" charset="0"/>
                <a:cs typeface="Times New Roman" pitchFamily="18" charset="0"/>
              </a:rPr>
              <a:t>В машиностроении принято малое зубчатое колесо с меньшим числом зубьев называть </a:t>
            </a:r>
            <a:r>
              <a:rPr lang="ru-RU" sz="1400" i="1" dirty="0" smtClean="0">
                <a:latin typeface="Times New Roman" pitchFamily="18" charset="0"/>
                <a:cs typeface="Times New Roman" pitchFamily="18" charset="0"/>
              </a:rPr>
              <a:t>шестернёй</a:t>
            </a:r>
            <a:r>
              <a:rPr lang="ru-RU" sz="1400" dirty="0" smtClean="0">
                <a:latin typeface="Times New Roman" pitchFamily="18" charset="0"/>
                <a:cs typeface="Times New Roman" pitchFamily="18" charset="0"/>
              </a:rPr>
              <a:t>, а большое — колесом. Однако часто все зубчатые колёса называют </a:t>
            </a:r>
            <a:r>
              <a:rPr lang="ru-RU" sz="1400" dirty="0" err="1" smtClean="0">
                <a:latin typeface="Times New Roman" pitchFamily="18" charset="0"/>
                <a:cs typeface="Times New Roman" pitchFamily="18" charset="0"/>
              </a:rPr>
              <a:t>шестерня́ми</a:t>
            </a:r>
            <a:r>
              <a:rPr lang="ru-RU" sz="1400" dirty="0" smtClean="0">
                <a:latin typeface="Times New Roman" pitchFamily="18" charset="0"/>
                <a:cs typeface="Times New Roman" pitchFamily="18" charset="0"/>
              </a:rPr>
              <a:t>. У зубчатых колёс есть одна особенность - они принципиально не могут иметь меньше 6 зубьев. В противном случае не будет соблюдено условие плавного и надёжного зацепления. Отсюда и происходит название - шестерня. </a:t>
            </a:r>
          </a:p>
          <a:p>
            <a:pPr algn="just"/>
            <a:r>
              <a:rPr lang="ru-RU" sz="1400" dirty="0" smtClean="0">
                <a:latin typeface="Times New Roman" pitchFamily="18" charset="0"/>
                <a:cs typeface="Times New Roman" pitchFamily="18" charset="0"/>
              </a:rPr>
              <a:t>Зубчатые колёса обычно используются </a:t>
            </a:r>
            <a:r>
              <a:rPr lang="ru-RU" sz="1400" dirty="0" err="1" smtClean="0">
                <a:latin typeface="Times New Roman" pitchFamily="18" charset="0"/>
                <a:cs typeface="Times New Roman" pitchFamily="18" charset="0"/>
              </a:rPr>
              <a:t>па́рами</a:t>
            </a:r>
            <a:r>
              <a:rPr lang="ru-RU" sz="1400" dirty="0" smtClean="0">
                <a:latin typeface="Times New Roman" pitchFamily="18" charset="0"/>
                <a:cs typeface="Times New Roman" pitchFamily="18" charset="0"/>
              </a:rPr>
              <a:t> с разным числом зубьев с целью преобразования </a:t>
            </a:r>
            <a:r>
              <a:rPr lang="ru-RU" sz="1400" dirty="0" smtClean="0">
                <a:latin typeface="Times New Roman" pitchFamily="18" charset="0"/>
                <a:cs typeface="Times New Roman" pitchFamily="18" charset="0"/>
                <a:hlinkClick r:id="rId6" tooltip="Момент силы"/>
              </a:rPr>
              <a:t>вращающего момента</a:t>
            </a:r>
            <a:r>
              <a:rPr lang="ru-RU" sz="1400" dirty="0" smtClean="0">
                <a:latin typeface="Times New Roman" pitchFamily="18" charset="0"/>
                <a:cs typeface="Times New Roman" pitchFamily="18" charset="0"/>
              </a:rPr>
              <a:t> и </a:t>
            </a:r>
            <a:r>
              <a:rPr lang="ru-RU" sz="1400" dirty="0" smtClean="0">
                <a:latin typeface="Times New Roman" pitchFamily="18" charset="0"/>
                <a:cs typeface="Times New Roman" pitchFamily="18" charset="0"/>
                <a:hlinkClick r:id="rId7" tooltip="Угловая скорость"/>
              </a:rPr>
              <a:t>числа оборотов</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8" tooltip="Вал (деталь машин)"/>
              </a:rPr>
              <a:t>валов</a:t>
            </a:r>
            <a:r>
              <a:rPr lang="ru-RU" sz="1400" dirty="0" smtClean="0">
                <a:latin typeface="Times New Roman" pitchFamily="18" charset="0"/>
                <a:cs typeface="Times New Roman" pitchFamily="18" charset="0"/>
              </a:rPr>
              <a:t> на входе и выходе. Колесо, к которому вращающий момент подводится извне, называется </a:t>
            </a:r>
            <a:r>
              <a:rPr lang="ru-RU" sz="1400" i="1" dirty="0" smtClean="0">
                <a:latin typeface="Times New Roman" pitchFamily="18" charset="0"/>
                <a:cs typeface="Times New Roman" pitchFamily="18" charset="0"/>
              </a:rPr>
              <a:t>ведущим</a:t>
            </a:r>
            <a:r>
              <a:rPr lang="ru-RU" sz="1400" dirty="0" smtClean="0">
                <a:latin typeface="Times New Roman" pitchFamily="18" charset="0"/>
                <a:cs typeface="Times New Roman" pitchFamily="18" charset="0"/>
              </a:rPr>
              <a:t>, а колесо, с которого момент снимается — </a:t>
            </a:r>
            <a:r>
              <a:rPr lang="ru-RU" sz="1400" i="1" dirty="0" smtClean="0">
                <a:latin typeface="Times New Roman" pitchFamily="18" charset="0"/>
                <a:cs typeface="Times New Roman" pitchFamily="18" charset="0"/>
              </a:rPr>
              <a:t>ведомым</a:t>
            </a: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Если диаметр ведущего колеса </a:t>
            </a:r>
            <a:r>
              <a:rPr lang="ru-RU" sz="1400" i="1" dirty="0" smtClean="0">
                <a:latin typeface="Times New Roman" pitchFamily="18" charset="0"/>
                <a:cs typeface="Times New Roman" pitchFamily="18" charset="0"/>
              </a:rPr>
              <a:t>меньше</a:t>
            </a:r>
            <a:r>
              <a:rPr lang="ru-RU" sz="1400" dirty="0" smtClean="0">
                <a:latin typeface="Times New Roman" pitchFamily="18" charset="0"/>
                <a:cs typeface="Times New Roman" pitchFamily="18" charset="0"/>
              </a:rPr>
              <a:t>, то вращающий момент ведомого колеса </a:t>
            </a:r>
            <a:r>
              <a:rPr lang="ru-RU" sz="1400" i="1" dirty="0" smtClean="0">
                <a:latin typeface="Times New Roman" pitchFamily="18" charset="0"/>
                <a:cs typeface="Times New Roman" pitchFamily="18" charset="0"/>
              </a:rPr>
              <a:t>увеличивается</a:t>
            </a:r>
            <a:r>
              <a:rPr lang="ru-RU" sz="1400" dirty="0" smtClean="0">
                <a:latin typeface="Times New Roman" pitchFamily="18" charset="0"/>
                <a:cs typeface="Times New Roman" pitchFamily="18" charset="0"/>
              </a:rPr>
              <a:t> за счёт пропорционального </a:t>
            </a:r>
            <a:r>
              <a:rPr lang="ru-RU" sz="1400" i="1" dirty="0" smtClean="0">
                <a:latin typeface="Times New Roman" pitchFamily="18" charset="0"/>
                <a:cs typeface="Times New Roman" pitchFamily="18" charset="0"/>
              </a:rPr>
              <a:t>уменьшения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7" tooltip="Угловая скорость"/>
              </a:rPr>
              <a:t>скорости вращения</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и наоборот</a:t>
            </a:r>
            <a:r>
              <a:rPr lang="ru-RU" sz="1400" dirty="0" smtClean="0">
                <a:latin typeface="Times New Roman" pitchFamily="18" charset="0"/>
                <a:cs typeface="Times New Roman" pitchFamily="18" charset="0"/>
              </a:rPr>
              <a:t>. В соответствии с </a:t>
            </a:r>
            <a:r>
              <a:rPr lang="ru-RU" sz="1400" dirty="0" smtClean="0">
                <a:latin typeface="Times New Roman" pitchFamily="18" charset="0"/>
                <a:cs typeface="Times New Roman" pitchFamily="18" charset="0"/>
                <a:hlinkClick r:id="rId9" tooltip="Передаточное отношение"/>
              </a:rPr>
              <a:t>передаточным отношением</a:t>
            </a:r>
            <a:r>
              <a:rPr lang="ru-RU" sz="1400" dirty="0" smtClean="0">
                <a:latin typeface="Times New Roman" pitchFamily="18" charset="0"/>
                <a:cs typeface="Times New Roman" pitchFamily="18" charset="0"/>
              </a:rPr>
              <a:t>, увеличение </a:t>
            </a:r>
            <a:r>
              <a:rPr lang="ru-RU" sz="1400" dirty="0" smtClean="0">
                <a:latin typeface="Times New Roman" pitchFamily="18" charset="0"/>
                <a:cs typeface="Times New Roman" pitchFamily="18" charset="0"/>
                <a:hlinkClick r:id="rId6" tooltip="Момент силы"/>
              </a:rPr>
              <a:t>крутящего момента</a:t>
            </a:r>
            <a:r>
              <a:rPr lang="ru-RU" sz="1400" dirty="0" smtClean="0">
                <a:latin typeface="Times New Roman" pitchFamily="18" charset="0"/>
                <a:cs typeface="Times New Roman" pitchFamily="18" charset="0"/>
              </a:rPr>
              <a:t> будет вызывать пропорциональное уменьшение </a:t>
            </a:r>
            <a:r>
              <a:rPr lang="ru-RU" sz="1400" dirty="0" smtClean="0">
                <a:latin typeface="Times New Roman" pitchFamily="18" charset="0"/>
                <a:cs typeface="Times New Roman" pitchFamily="18" charset="0"/>
                <a:hlinkClick r:id="rId7" tooltip="Угловая скорость"/>
              </a:rPr>
              <a:t>угловой скорости</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0" tooltip="Вращательное движение"/>
              </a:rPr>
              <a:t>вращения</a:t>
            </a:r>
            <a:r>
              <a:rPr lang="ru-RU" sz="1400" dirty="0" smtClean="0">
                <a:latin typeface="Times New Roman" pitchFamily="18" charset="0"/>
                <a:cs typeface="Times New Roman" pitchFamily="18" charset="0"/>
              </a:rPr>
              <a:t> ведомой шестерни, а их произведение — </a:t>
            </a:r>
            <a:r>
              <a:rPr lang="ru-RU" sz="1400" dirty="0" smtClean="0">
                <a:latin typeface="Times New Roman" pitchFamily="18" charset="0"/>
                <a:cs typeface="Times New Roman" pitchFamily="18" charset="0"/>
                <a:hlinkClick r:id="rId11" tooltip="Мощность"/>
              </a:rPr>
              <a:t>механическая мощность</a:t>
            </a:r>
            <a:r>
              <a:rPr lang="ru-RU" sz="1400" dirty="0" smtClean="0">
                <a:latin typeface="Times New Roman" pitchFamily="18" charset="0"/>
                <a:cs typeface="Times New Roman" pitchFamily="18" charset="0"/>
              </a:rPr>
              <a:t> — останется неизменным. </a:t>
            </a:r>
            <a:endParaRPr lang="ru-RU" sz="1400" dirty="0">
              <a:latin typeface="Times New Roman" pitchFamily="18" charset="0"/>
              <a:cs typeface="Times New Roman" pitchFamily="18" charset="0"/>
            </a:endParaRPr>
          </a:p>
        </p:txBody>
      </p:sp>
      <p:pic>
        <p:nvPicPr>
          <p:cNvPr id="40962" name="Picture 2" descr="https://im0-tub-ru.yandex.net/i?id=ec15196fc8cc189b65abda672d535277&amp;n=21"/>
          <p:cNvPicPr>
            <a:picLocks noChangeAspect="1" noChangeArrowheads="1"/>
          </p:cNvPicPr>
          <p:nvPr/>
        </p:nvPicPr>
        <p:blipFill>
          <a:blip r:embed="rId12" cstate="print"/>
          <a:srcRect/>
          <a:stretch>
            <a:fillRect/>
          </a:stretch>
        </p:blipFill>
        <p:spPr bwMode="auto">
          <a:xfrm>
            <a:off x="2699792" y="5373216"/>
            <a:ext cx="2181225" cy="1284734"/>
          </a:xfrm>
          <a:prstGeom prst="rect">
            <a:avLst/>
          </a:prstGeom>
          <a:noFill/>
        </p:spPr>
      </p:pic>
      <p:pic>
        <p:nvPicPr>
          <p:cNvPr id="40964" name="Picture 4" descr="https://im2-tub-ru.yandex.net/i?id=6bc73d8e587c36e01c71360ef7e84647&amp;n=21"/>
          <p:cNvPicPr>
            <a:picLocks noChangeAspect="1" noChangeArrowheads="1"/>
          </p:cNvPicPr>
          <p:nvPr/>
        </p:nvPicPr>
        <p:blipFill>
          <a:blip r:embed="rId13" cstate="print"/>
          <a:srcRect/>
          <a:stretch>
            <a:fillRect/>
          </a:stretch>
        </p:blipFill>
        <p:spPr bwMode="auto">
          <a:xfrm>
            <a:off x="7239000" y="5429250"/>
            <a:ext cx="1797496" cy="1312118"/>
          </a:xfrm>
          <a:prstGeom prst="rect">
            <a:avLst/>
          </a:prstGeom>
          <a:noFill/>
        </p:spPr>
      </p:pic>
      <p:pic>
        <p:nvPicPr>
          <p:cNvPr id="40966" name="Picture 6" descr="https://im1-tub-ru.yandex.net/i?id=51dc98a94e4b80752848c279e8d15834&amp;n=21"/>
          <p:cNvPicPr>
            <a:picLocks noChangeAspect="1" noChangeArrowheads="1"/>
          </p:cNvPicPr>
          <p:nvPr/>
        </p:nvPicPr>
        <p:blipFill>
          <a:blip r:embed="rId14" cstate="print"/>
          <a:srcRect/>
          <a:stretch>
            <a:fillRect/>
          </a:stretch>
        </p:blipFill>
        <p:spPr bwMode="auto">
          <a:xfrm>
            <a:off x="5004048" y="5229200"/>
            <a:ext cx="2143125" cy="1428750"/>
          </a:xfrm>
          <a:prstGeom prst="rect">
            <a:avLst/>
          </a:prstGeom>
          <a:noFill/>
        </p:spPr>
      </p:pic>
      <p:pic>
        <p:nvPicPr>
          <p:cNvPr id="40968" name="Picture 8" descr="https://im1-tub-ru.yandex.net/i?id=6c11e03c1fc83c33310e07f1237d1f85&amp;n=21"/>
          <p:cNvPicPr>
            <a:picLocks noChangeAspect="1" noChangeArrowheads="1"/>
          </p:cNvPicPr>
          <p:nvPr/>
        </p:nvPicPr>
        <p:blipFill>
          <a:blip r:embed="rId15" cstate="print"/>
          <a:srcRect/>
          <a:stretch>
            <a:fillRect/>
          </a:stretch>
        </p:blipFill>
        <p:spPr bwMode="auto">
          <a:xfrm>
            <a:off x="107504" y="260648"/>
            <a:ext cx="2484115" cy="1428750"/>
          </a:xfrm>
          <a:prstGeom prst="rect">
            <a:avLst/>
          </a:prstGeom>
          <a:noFill/>
        </p:spPr>
      </p:pic>
      <p:pic>
        <p:nvPicPr>
          <p:cNvPr id="40970" name="Picture 10" descr="https://im1-tub-ru.yandex.net/i?id=23e22c3a2242d034640b1c500ce1802b&amp;n=21"/>
          <p:cNvPicPr>
            <a:picLocks noChangeAspect="1" noChangeArrowheads="1"/>
          </p:cNvPicPr>
          <p:nvPr/>
        </p:nvPicPr>
        <p:blipFill>
          <a:blip r:embed="rId16" cstate="print"/>
          <a:srcRect/>
          <a:stretch>
            <a:fillRect/>
          </a:stretch>
        </p:blipFill>
        <p:spPr bwMode="auto">
          <a:xfrm>
            <a:off x="7020272" y="116632"/>
            <a:ext cx="1905000" cy="1428750"/>
          </a:xfrm>
          <a:prstGeom prst="rect">
            <a:avLst/>
          </a:prstGeom>
          <a:noFill/>
        </p:spPr>
      </p:pic>
      <p:pic>
        <p:nvPicPr>
          <p:cNvPr id="40972" name="Picture 12" descr="https://im1-tub-ru.yandex.net/i?id=8de2fc25ff2d8e6cd6c1bffd165b391a&amp;n=21"/>
          <p:cNvPicPr>
            <a:picLocks noChangeAspect="1" noChangeArrowheads="1"/>
          </p:cNvPicPr>
          <p:nvPr/>
        </p:nvPicPr>
        <p:blipFill>
          <a:blip r:embed="rId17" cstate="print"/>
          <a:srcRect/>
          <a:stretch>
            <a:fillRect/>
          </a:stretch>
        </p:blipFill>
        <p:spPr bwMode="auto">
          <a:xfrm>
            <a:off x="107504" y="5301208"/>
            <a:ext cx="2143125" cy="14287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Получение колес долблением</a:t>
            </a:r>
            <a:endParaRPr lang="ru-RU" sz="3200" dirty="0">
              <a:latin typeface="Times New Roman" pitchFamily="18" charset="0"/>
              <a:cs typeface="Times New Roman" pitchFamily="18" charset="0"/>
            </a:endParaRPr>
          </a:p>
        </p:txBody>
      </p:sp>
      <p:pic>
        <p:nvPicPr>
          <p:cNvPr id="37890" name="Picture 2" descr="Способ долбления зубьев зубчатых колес"/>
          <p:cNvPicPr>
            <a:picLocks noChangeAspect="1" noChangeArrowheads="1"/>
          </p:cNvPicPr>
          <p:nvPr/>
        </p:nvPicPr>
        <p:blipFill>
          <a:blip r:embed="rId2" cstate="print"/>
          <a:srcRect b="9688"/>
          <a:stretch>
            <a:fillRect/>
          </a:stretch>
        </p:blipFill>
        <p:spPr bwMode="auto">
          <a:xfrm>
            <a:off x="107504" y="1124744"/>
            <a:ext cx="4608512" cy="5328592"/>
          </a:xfrm>
          <a:prstGeom prst="rect">
            <a:avLst/>
          </a:prstGeom>
          <a:noFill/>
        </p:spPr>
      </p:pic>
      <p:pic>
        <p:nvPicPr>
          <p:cNvPr id="37892" name="Picture 4" descr="https://upload.wikimedia.org/wikipedia/ru/thumb/2/20/%D0%94%D0%BE%D0%BB%D0%B1%D1%8F%D0%BA.JPG/220px-%D0%94%D0%BE%D0%BB%D0%B1%D1%8F%D0%BA.JPG">
            <a:hlinkClick r:id="rId3"/>
          </p:cNvPr>
          <p:cNvPicPr>
            <a:picLocks noChangeAspect="1" noChangeArrowheads="1"/>
          </p:cNvPicPr>
          <p:nvPr/>
        </p:nvPicPr>
        <p:blipFill>
          <a:blip r:embed="rId4" cstate="print"/>
          <a:srcRect/>
          <a:stretch>
            <a:fillRect/>
          </a:stretch>
        </p:blipFill>
        <p:spPr bwMode="auto">
          <a:xfrm>
            <a:off x="5580112" y="4509120"/>
            <a:ext cx="2095500" cy="1571626"/>
          </a:xfrm>
          <a:prstGeom prst="rect">
            <a:avLst/>
          </a:prstGeom>
          <a:noFill/>
        </p:spPr>
      </p:pic>
      <p:sp>
        <p:nvSpPr>
          <p:cNvPr id="5" name="Прямоугольник 4"/>
          <p:cNvSpPr/>
          <p:nvPr/>
        </p:nvSpPr>
        <p:spPr>
          <a:xfrm>
            <a:off x="5508104" y="6093296"/>
            <a:ext cx="2895921" cy="276999"/>
          </a:xfrm>
          <a:prstGeom prst="rect">
            <a:avLst/>
          </a:prstGeom>
        </p:spPr>
        <p:txBody>
          <a:bodyPr wrap="square">
            <a:spAutoFit/>
          </a:bodyPr>
          <a:lstStyle/>
          <a:p>
            <a:r>
              <a:rPr lang="ru-RU" sz="1200" dirty="0" err="1" smtClean="0">
                <a:latin typeface="Times New Roman" pitchFamily="18" charset="0"/>
                <a:cs typeface="Times New Roman" pitchFamily="18" charset="0"/>
              </a:rPr>
              <a:t>Рапидовый</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долбяк</a:t>
            </a:r>
            <a:r>
              <a:rPr lang="ru-RU" sz="1200" dirty="0" smtClean="0">
                <a:latin typeface="Times New Roman" pitchFamily="18" charset="0"/>
                <a:cs typeface="Times New Roman" pitchFamily="18" charset="0"/>
              </a:rPr>
              <a:t> с модульным зубом</a:t>
            </a:r>
            <a:endParaRPr lang="ru-RU" sz="1200" dirty="0">
              <a:latin typeface="Times New Roman" pitchFamily="18" charset="0"/>
              <a:cs typeface="Times New Roman" pitchFamily="18" charset="0"/>
            </a:endParaRPr>
          </a:p>
        </p:txBody>
      </p:sp>
      <p:pic>
        <p:nvPicPr>
          <p:cNvPr id="6" name="Рисунок 5" descr="способ чистового долбления предварительно нарезанных зубчатых   колес, патент № 2443517">
            <a:hlinkClick r:id="rId5" tgtFrame="&quot;_blank&quot;" tooltip="&quot;5 Kb&quot;"/>
          </p:cNvPr>
          <p:cNvPicPr/>
          <p:nvPr/>
        </p:nvPicPr>
        <p:blipFill>
          <a:blip r:embed="rId6" cstate="print"/>
          <a:srcRect b="10959"/>
          <a:stretch>
            <a:fillRect/>
          </a:stretch>
        </p:blipFill>
        <p:spPr bwMode="auto">
          <a:xfrm>
            <a:off x="4716016" y="1772816"/>
            <a:ext cx="3665984" cy="18573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084982"/>
          </a:xfrm>
        </p:spPr>
        <p:txBody>
          <a:bodyPr>
            <a:normAutofit/>
          </a:bodyPr>
          <a:lstStyle/>
          <a:p>
            <a:r>
              <a:rPr lang="ru-RU" sz="3200" dirty="0" smtClean="0">
                <a:latin typeface="Times New Roman" pitchFamily="18" charset="0"/>
                <a:cs typeface="Times New Roman" pitchFamily="18" charset="0"/>
              </a:rPr>
              <a:t>Получение колес методом фрезерования червячной фрезой и реечной гребенкой</a:t>
            </a:r>
            <a:endParaRPr lang="ru-RU" sz="3200" dirty="0">
              <a:latin typeface="Times New Roman" pitchFamily="18" charset="0"/>
              <a:cs typeface="Times New Roman" pitchFamily="18" charset="0"/>
            </a:endParaRPr>
          </a:p>
        </p:txBody>
      </p:sp>
      <p:pic>
        <p:nvPicPr>
          <p:cNvPr id="20484" name="Picture 4" descr="Метод обката с использованием червячной фрезы"/>
          <p:cNvPicPr>
            <a:picLocks noChangeAspect="1" noChangeArrowheads="1"/>
          </p:cNvPicPr>
          <p:nvPr/>
        </p:nvPicPr>
        <p:blipFill>
          <a:blip r:embed="rId2" cstate="print"/>
          <a:srcRect/>
          <a:stretch>
            <a:fillRect/>
          </a:stretch>
        </p:blipFill>
        <p:spPr bwMode="auto">
          <a:xfrm>
            <a:off x="755576" y="2132856"/>
            <a:ext cx="2736304" cy="2376264"/>
          </a:xfrm>
          <a:prstGeom prst="rect">
            <a:avLst/>
          </a:prstGeom>
          <a:noFill/>
        </p:spPr>
      </p:pic>
      <p:pic>
        <p:nvPicPr>
          <p:cNvPr id="20486" name="Picture 6" descr="https://upload.wikimedia.org/wikipedia/commons/1/16/Gear-generating.gif">
            <a:hlinkClick r:id="rId3"/>
          </p:cNvPr>
          <p:cNvPicPr>
            <a:picLocks noChangeAspect="1" noChangeArrowheads="1" noCrop="1"/>
          </p:cNvPicPr>
          <p:nvPr/>
        </p:nvPicPr>
        <p:blipFill>
          <a:blip r:embed="rId4" cstate="print"/>
          <a:srcRect/>
          <a:stretch>
            <a:fillRect/>
          </a:stretch>
        </p:blipFill>
        <p:spPr bwMode="auto">
          <a:xfrm>
            <a:off x="5220072" y="1988840"/>
            <a:ext cx="2324100" cy="2333626"/>
          </a:xfrm>
          <a:prstGeom prst="rect">
            <a:avLst/>
          </a:prstGeom>
          <a:noFill/>
        </p:spPr>
      </p:pic>
      <p:pic>
        <p:nvPicPr>
          <p:cNvPr id="20488" name="Picture 8" descr="https://upload.wikimedia.org/wikipedia/commons/thumb/3/3e/MillingCutterHobbingInvolute.jpg/200px-MillingCutterHobbingInvolute.jpg">
            <a:hlinkClick r:id="rId5"/>
          </p:cNvPr>
          <p:cNvPicPr>
            <a:picLocks noChangeAspect="1" noChangeArrowheads="1"/>
          </p:cNvPicPr>
          <p:nvPr/>
        </p:nvPicPr>
        <p:blipFill>
          <a:blip r:embed="rId6" cstate="print"/>
          <a:srcRect/>
          <a:stretch>
            <a:fillRect/>
          </a:stretch>
        </p:blipFill>
        <p:spPr bwMode="auto">
          <a:xfrm>
            <a:off x="1115616" y="4797152"/>
            <a:ext cx="1905000" cy="1114425"/>
          </a:xfrm>
          <a:prstGeom prst="rect">
            <a:avLst/>
          </a:prstGeom>
          <a:noFill/>
        </p:spPr>
      </p:pic>
      <p:sp>
        <p:nvSpPr>
          <p:cNvPr id="8" name="Прямоугольник 7"/>
          <p:cNvSpPr/>
          <p:nvPr/>
        </p:nvSpPr>
        <p:spPr>
          <a:xfrm>
            <a:off x="1043608" y="6021288"/>
            <a:ext cx="1862818" cy="369332"/>
          </a:xfrm>
          <a:prstGeom prst="rect">
            <a:avLst/>
          </a:prstGeom>
        </p:spPr>
        <p:txBody>
          <a:bodyPr wrap="none">
            <a:spAutoFit/>
          </a:bodyPr>
          <a:lstStyle/>
          <a:p>
            <a:r>
              <a:rPr lang="ru-RU" dirty="0" smtClean="0"/>
              <a:t>Червячная фреза</a:t>
            </a:r>
            <a:endParaRPr lang="ru-RU" dirty="0"/>
          </a:p>
        </p:txBody>
      </p:sp>
      <p:sp>
        <p:nvSpPr>
          <p:cNvPr id="10" name="Прямоугольник 9"/>
          <p:cNvSpPr/>
          <p:nvPr/>
        </p:nvSpPr>
        <p:spPr>
          <a:xfrm>
            <a:off x="3491880" y="5013176"/>
            <a:ext cx="5148064" cy="1569660"/>
          </a:xfrm>
          <a:prstGeom prst="rect">
            <a:avLst/>
          </a:prstGeom>
        </p:spPr>
        <p:txBody>
          <a:bodyPr wrap="square">
            <a:spAutoFit/>
          </a:bodyPr>
          <a:lstStyle/>
          <a:p>
            <a:pPr algn="just"/>
            <a:r>
              <a:rPr lang="ru-RU" sz="1200" dirty="0">
                <a:latin typeface="Times New Roman" pitchFamily="18" charset="0"/>
                <a:cs typeface="Times New Roman" pitchFamily="18" charset="0"/>
              </a:rPr>
              <a:t>Одно из перспективных направлений изготовления зубчатых колес с помощью метода порошковой металлургии. Это обеспечивают преимуществами технологии порошковой металлургии:  высоким коэффициентом использования материала до 0,9-0,95 , высокой технологичностью процессов порошковой металлургии, способствующей их автоматизации, высокой производительностью, низкой трудоёмкостью, возможностью получения точных размеров – 7-го – 8-го квалитетов, не требующего дополнительной механической обработки.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Порошковая металлургия</a:t>
            </a:r>
            <a:endParaRPr lang="ru-RU" dirty="0"/>
          </a:p>
        </p:txBody>
      </p:sp>
      <p:sp>
        <p:nvSpPr>
          <p:cNvPr id="36865" name="Rectangle 1"/>
          <p:cNvSpPr>
            <a:spLocks noChangeArrowheads="1"/>
          </p:cNvSpPr>
          <p:nvPr/>
        </p:nvSpPr>
        <p:spPr bwMode="auto">
          <a:xfrm>
            <a:off x="611560" y="1160165"/>
            <a:ext cx="7992888" cy="486287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200" b="0" i="0" u="none" strike="noStrike" cap="none" normalizeH="0" baseline="0" dirty="0" smtClean="0">
                <a:ln>
                  <a:noFill/>
                </a:ln>
                <a:solidFill>
                  <a:schemeClr val="tx1"/>
                </a:solidFill>
                <a:effectLst/>
                <a:latin typeface="Arial" pitchFamily="34" charset="0"/>
                <a:cs typeface="Arial" pitchFamily="34" charset="0"/>
              </a:rPr>
              <a:t> </a:t>
            </a:r>
            <a:r>
              <a:rPr kumimoji="0" lang="ru-RU" sz="900" b="0" i="0" u="none" strike="noStrike" cap="none" normalizeH="0" baseline="0" dirty="0" smtClean="0">
                <a:ln>
                  <a:noFill/>
                </a:ln>
                <a:solidFill>
                  <a:schemeClr val="tx1"/>
                </a:solidFill>
                <a:effectLst/>
                <a:latin typeface="Arial" pitchFamily="34" charset="0"/>
                <a:cs typeface="Arial" pitchFamily="34" charset="0"/>
              </a:rPr>
              <a:t>                                                                               </a:t>
            </a:r>
          </a:p>
          <a:p>
            <a:pPr lvl="0" algn="just" eaLnBrk="0" fontAlgn="base" hangingPunct="0">
              <a:spcBef>
                <a:spcPct val="0"/>
              </a:spcBef>
              <a:spcAft>
                <a:spcPct val="0"/>
              </a:spcAft>
            </a:pPr>
            <a:r>
              <a:rPr kumimoji="0" lang="ru-RU" sz="1200" i="0" u="none" strike="noStrike" cap="none" normalizeH="0" baseline="0" dirty="0" smtClean="0">
                <a:ln>
                  <a:noFill/>
                </a:ln>
                <a:solidFill>
                  <a:schemeClr val="tx1"/>
                </a:solidFill>
                <a:effectLst/>
                <a:latin typeface="Times New Roman" pitchFamily="18" charset="0"/>
                <a:cs typeface="Times New Roman" pitchFamily="18" charset="0"/>
              </a:rPr>
              <a:t>Порошковая металлургия - технология изготовления различных изделий из ранее полученных металлических порошков. Порошковая металлургия зародилась в Египте еще до нашей эры. Первоначально из порошков </a:t>
            </a:r>
            <a:r>
              <a:rPr kumimoji="0" lang="ru-RU" sz="1200" i="0" u="none" strike="noStrike" cap="none" normalizeH="0" baseline="0" dirty="0" smtClean="0">
                <a:ln>
                  <a:noFill/>
                </a:ln>
                <a:effectLst/>
                <a:latin typeface="Times New Roman" pitchFamily="18" charset="0"/>
                <a:cs typeface="Times New Roman" pitchFamily="18" charset="0"/>
                <a:hlinkClick r:id="rId2" tooltip="Драгоценные металлы"/>
              </a:rPr>
              <a:t>Драгоценных металлов</a:t>
            </a:r>
            <a:r>
              <a:rPr kumimoji="0" lang="ru-RU" sz="1200" i="0" u="none" strike="noStrike" cap="none" normalizeH="0" baseline="0" dirty="0" smtClean="0">
                <a:ln>
                  <a:noFill/>
                </a:ln>
                <a:effectLst/>
                <a:latin typeface="Times New Roman" pitchFamily="18" charset="0"/>
                <a:cs typeface="Times New Roman" pitchFamily="18" charset="0"/>
              </a:rPr>
              <a:t> мастерили украшения, позже этот метод начал применяться в крупном строительстве. Широкое употребление порошковая металлургия получила в 20 в. При обработке металлов, на которые невозможно воздействовать обычными способами: например, вольфрам имеет температуру плавления выше 3000 градусов </a:t>
            </a:r>
            <a:r>
              <a:rPr kumimoji="0" lang="ru-RU" sz="1200" i="0" u="none" strike="noStrike" cap="none" normalizeH="0" baseline="0" dirty="0" err="1" smtClean="0">
                <a:ln>
                  <a:noFill/>
                </a:ln>
                <a:effectLst/>
                <a:latin typeface="Times New Roman" pitchFamily="18" charset="0"/>
                <a:cs typeface="Times New Roman" pitchFamily="18" charset="0"/>
              </a:rPr>
              <a:t>цельсия</a:t>
            </a:r>
            <a:r>
              <a:rPr kumimoji="0" lang="ru-RU" sz="1200" i="0" u="none" strike="noStrike" cap="none" normalizeH="0" baseline="0" dirty="0" smtClean="0">
                <a:ln>
                  <a:noFill/>
                </a:ln>
                <a:effectLst/>
                <a:latin typeface="Times New Roman" pitchFamily="18" charset="0"/>
                <a:cs typeface="Times New Roman" pitchFamily="18" charset="0"/>
              </a:rPr>
              <a:t> - условие, которое трудно обеспечить, - поэтому для получения вольфрамовых элементов для ламп накаливания спекают вольфрамовый порошок. Сегодня технология развивается и используется в таких отраслях как аэрокосмическая, автомобилестроение, изготовление бытовой и электронной техники и др.</a:t>
            </a:r>
            <a:r>
              <a:rPr lang="ru-RU" sz="1200" dirty="0" smtClean="0">
                <a:latin typeface="Times New Roman" pitchFamily="18" charset="0"/>
                <a:cs typeface="Times New Roman" pitchFamily="18" charset="0"/>
              </a:rPr>
              <a:t> Процесс изготовления изделий из порошков из металла заключается в следующем: </a:t>
            </a:r>
            <a:r>
              <a:rPr lang="ru-RU" sz="1200" b="1" dirty="0" smtClean="0">
                <a:latin typeface="Times New Roman" pitchFamily="18" charset="0"/>
                <a:cs typeface="Times New Roman" pitchFamily="18" charset="0"/>
              </a:rPr>
              <a:t>подготовка порошковой смеси</a:t>
            </a:r>
            <a:r>
              <a:rPr lang="ru-RU" sz="1200" dirty="0" smtClean="0">
                <a:latin typeface="Times New Roman" pitchFamily="18" charset="0"/>
                <a:cs typeface="Times New Roman" pitchFamily="18" charset="0"/>
              </a:rPr>
              <a:t> к формованию - смешение различных по химическому составу металлических порошков; непосредственно </a:t>
            </a:r>
            <a:r>
              <a:rPr lang="ru-RU" sz="1200" b="1" dirty="0" smtClean="0">
                <a:latin typeface="Times New Roman" pitchFamily="18" charset="0"/>
                <a:cs typeface="Times New Roman" pitchFamily="18" charset="0"/>
              </a:rPr>
              <a:t>формование</a:t>
            </a:r>
            <a:r>
              <a:rPr lang="ru-RU" sz="1200" dirty="0" smtClean="0">
                <a:latin typeface="Times New Roman" pitchFamily="18" charset="0"/>
                <a:cs typeface="Times New Roman" pitchFamily="18" charset="0"/>
              </a:rPr>
              <a:t> - прессование в пресс-формах брикета из металлического порошка; </a:t>
            </a:r>
            <a:r>
              <a:rPr lang="ru-RU" sz="1200" b="1" dirty="0" smtClean="0">
                <a:latin typeface="Times New Roman" pitchFamily="18" charset="0"/>
                <a:cs typeface="Times New Roman" pitchFamily="18" charset="0"/>
              </a:rPr>
              <a:t>спекание</a:t>
            </a:r>
            <a:r>
              <a:rPr lang="ru-RU" sz="1200" dirty="0" smtClean="0">
                <a:latin typeface="Times New Roman" pitchFamily="18" charset="0"/>
                <a:cs typeface="Times New Roman" pitchFamily="18" charset="0"/>
              </a:rPr>
              <a:t> будущего изделия из нескольких брикетов под воздействием высоких температур. Спекание металлического порошка осуществляется в вакууме, и иногда совмещается с процессом формования: тогда процесс происходит на специальном оборудовании для горячего прессования. </a:t>
            </a:r>
            <a:r>
              <a:rPr lang="ru-RU" sz="1200" b="1" dirty="0" smtClean="0">
                <a:latin typeface="Times New Roman" pitchFamily="18" charset="0"/>
                <a:cs typeface="Times New Roman" pitchFamily="18" charset="0"/>
              </a:rPr>
              <a:t>Дополнительно</a:t>
            </a:r>
            <a:r>
              <a:rPr lang="ru-RU" sz="1200" dirty="0" smtClean="0">
                <a:latin typeface="Times New Roman" pitchFamily="18" charset="0"/>
                <a:cs typeface="Times New Roman" pitchFamily="18" charset="0"/>
              </a:rPr>
              <a:t> может производиться обработка готовых изделий порошковой металлургии: химическая обработка, калибрование, смазывание и т.д.</a:t>
            </a:r>
            <a:endParaRPr kumimoji="0" lang="ru-RU" sz="120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i="0" u="none" strike="noStrike" cap="none" normalizeH="0" baseline="0" dirty="0" smtClean="0">
                <a:ln>
                  <a:noFill/>
                </a:ln>
                <a:effectLst/>
                <a:latin typeface="Times New Roman" pitchFamily="18" charset="0"/>
                <a:cs typeface="Times New Roman" pitchFamily="18" charset="0"/>
              </a:rPr>
              <a:t>Из конструкционных порошковых материалов изготавливают детали для машин, приборов: </a:t>
            </a:r>
            <a:r>
              <a:rPr kumimoji="0" lang="ru-RU" sz="1200" i="0" u="none" strike="noStrike" cap="none" normalizeH="0" baseline="0" dirty="0" smtClean="0">
                <a:ln>
                  <a:noFill/>
                </a:ln>
                <a:effectLst/>
                <a:latin typeface="Times New Roman" pitchFamily="18" charset="0"/>
                <a:cs typeface="Times New Roman" pitchFamily="18" charset="0"/>
                <a:hlinkClick r:id="rId3" tooltip="Муфты"/>
              </a:rPr>
              <a:t>муфты</a:t>
            </a:r>
            <a:r>
              <a:rPr kumimoji="0" lang="ru-RU" sz="1200" i="0" u="none" strike="noStrike" cap="none" normalizeH="0" baseline="0" dirty="0" smtClean="0">
                <a:ln>
                  <a:noFill/>
                </a:ln>
                <a:effectLst/>
                <a:latin typeface="Times New Roman" pitchFamily="18" charset="0"/>
                <a:cs typeface="Times New Roman" pitchFamily="18" charset="0"/>
              </a:rPr>
              <a:t>, шайбы, шестерни, </a:t>
            </a:r>
            <a:r>
              <a:rPr kumimoji="0" lang="ru-RU" sz="1200" i="0" u="none" strike="noStrike" cap="none" normalizeH="0" baseline="0" dirty="0" smtClean="0">
                <a:ln>
                  <a:noFill/>
                </a:ln>
                <a:effectLst/>
                <a:latin typeface="Times New Roman" pitchFamily="18" charset="0"/>
                <a:cs typeface="Times New Roman" pitchFamily="18" charset="0"/>
                <a:hlinkClick r:id="rId4" tooltip="Фланцы для труб"/>
              </a:rPr>
              <a:t>фланцы для труб</a:t>
            </a:r>
            <a:r>
              <a:rPr kumimoji="0" lang="ru-RU" sz="1200" i="0" u="none" strike="noStrike" cap="none" normalizeH="0" baseline="0" dirty="0" smtClean="0">
                <a:ln>
                  <a:noFill/>
                </a:ln>
                <a:effectLst/>
                <a:latin typeface="Times New Roman" pitchFamily="18" charset="0"/>
                <a:cs typeface="Times New Roman" pitchFamily="18" charset="0"/>
              </a:rPr>
              <a:t> и др. Изделия к которым предъявляются требования повышенной износостойкости и невысокой </a:t>
            </a:r>
            <a:r>
              <a:rPr kumimoji="0" lang="ru-RU" sz="1200" i="0" u="none" strike="noStrike" cap="none" normalizeH="0" baseline="0" dirty="0" smtClean="0">
                <a:ln>
                  <a:noFill/>
                </a:ln>
                <a:solidFill>
                  <a:schemeClr val="tx1"/>
                </a:solidFill>
                <a:effectLst/>
                <a:latin typeface="Times New Roman" pitchFamily="18" charset="0"/>
                <a:cs typeface="Times New Roman" pitchFamily="18" charset="0"/>
              </a:rPr>
              <a:t>стоимости.</a:t>
            </a:r>
          </a:p>
        </p:txBody>
      </p:sp>
      <p:pic>
        <p:nvPicPr>
          <p:cNvPr id="36866" name="Picture 2" descr="порошковая металлургия"/>
          <p:cNvPicPr>
            <a:picLocks noChangeAspect="1" noChangeArrowheads="1"/>
          </p:cNvPicPr>
          <p:nvPr/>
        </p:nvPicPr>
        <p:blipFill>
          <a:blip r:embed="rId5" cstate="print"/>
          <a:srcRect/>
          <a:stretch>
            <a:fillRect/>
          </a:stretch>
        </p:blipFill>
        <p:spPr bwMode="auto">
          <a:xfrm>
            <a:off x="683568" y="1268760"/>
            <a:ext cx="2543175" cy="144016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980728"/>
            <a:ext cx="8136904" cy="1446550"/>
          </a:xfrm>
          <a:prstGeom prst="rect">
            <a:avLst/>
          </a:prstGeom>
        </p:spPr>
        <p:txBody>
          <a:bodyPr wrap="square">
            <a:spAutoFit/>
          </a:bodyPr>
          <a:lstStyle/>
          <a:p>
            <a:r>
              <a:rPr lang="ru-RU" b="1" dirty="0" smtClean="0"/>
              <a:t>Горячее и холодное накатывание</a:t>
            </a:r>
          </a:p>
          <a:p>
            <a:pPr algn="just"/>
            <a:r>
              <a:rPr lang="ru-RU" sz="1400" dirty="0" smtClean="0">
                <a:latin typeface="Times New Roman" pitchFamily="18" charset="0"/>
                <a:cs typeface="Times New Roman" pitchFamily="18" charset="0"/>
              </a:rPr>
              <a:t>Процесс основан на последовательной деформации нагретого до пластического состояния слоя определенной глубины заготовки зубонакатным инструментом. При этом сочетаются индукционный нагрев поверхностного слоя заготовки на определенную глубину, пластическая деформация нагретого слоя заготовки для образования зубьев и обкатка образованных зубьев для получения заданной формы и точности.</a:t>
            </a:r>
            <a:endParaRPr lang="ru-RU" sz="1400" dirty="0">
              <a:latin typeface="Times New Roman" pitchFamily="18" charset="0"/>
              <a:cs typeface="Times New Roman" pitchFamily="18" charset="0"/>
            </a:endParaRPr>
          </a:p>
        </p:txBody>
      </p:sp>
      <p:pic>
        <p:nvPicPr>
          <p:cNvPr id="35842" name="Picture 2" descr="https://upload.wikimedia.org/wikipedia/commons/thumb/2/24/Mold_for_bronze_gear_Han_dynasty.jpg/211px-Mold_for_bronze_gear_Han_dynasty.jpg">
            <a:hlinkClick r:id="rId2"/>
          </p:cNvPr>
          <p:cNvPicPr>
            <a:picLocks noChangeAspect="1" noChangeArrowheads="1"/>
          </p:cNvPicPr>
          <p:nvPr/>
        </p:nvPicPr>
        <p:blipFill>
          <a:blip r:embed="rId3" cstate="print"/>
          <a:srcRect/>
          <a:stretch>
            <a:fillRect/>
          </a:stretch>
        </p:blipFill>
        <p:spPr bwMode="auto">
          <a:xfrm>
            <a:off x="539552" y="2492896"/>
            <a:ext cx="2448272" cy="2160240"/>
          </a:xfrm>
          <a:prstGeom prst="rect">
            <a:avLst/>
          </a:prstGeom>
          <a:noFill/>
        </p:spPr>
      </p:pic>
      <p:sp>
        <p:nvSpPr>
          <p:cNvPr id="5" name="Прямоугольник 4"/>
          <p:cNvSpPr/>
          <p:nvPr/>
        </p:nvSpPr>
        <p:spPr>
          <a:xfrm>
            <a:off x="251520" y="4869160"/>
            <a:ext cx="3960440" cy="738664"/>
          </a:xfrm>
          <a:prstGeom prst="rect">
            <a:avLst/>
          </a:prstGeom>
        </p:spPr>
        <p:txBody>
          <a:bodyPr wrap="square">
            <a:spAutoFit/>
          </a:bodyPr>
          <a:lstStyle/>
          <a:p>
            <a:r>
              <a:rPr lang="ru-RU" sz="1400" dirty="0" smtClean="0">
                <a:latin typeface="Times New Roman" pitchFamily="18" charset="0"/>
                <a:cs typeface="Times New Roman" pitchFamily="18" charset="0"/>
              </a:rPr>
              <a:t>Литейная форма для бронзового </a:t>
            </a:r>
            <a:r>
              <a:rPr lang="ru-RU" sz="1400" dirty="0" smtClean="0">
                <a:latin typeface="Times New Roman" pitchFamily="18" charset="0"/>
                <a:cs typeface="Times New Roman" pitchFamily="18" charset="0"/>
                <a:hlinkClick r:id="rId4" tooltip="Храповой механизм"/>
              </a:rPr>
              <a:t>храпового колеса</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5" tooltip="Китай"/>
              </a:rPr>
              <a:t>Китай</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6" tooltip="Династия Хань"/>
              </a:rPr>
              <a:t>династия </a:t>
            </a:r>
            <a:r>
              <a:rPr lang="ru-RU" sz="1400" dirty="0" err="1" smtClean="0">
                <a:latin typeface="Times New Roman" pitchFamily="18" charset="0"/>
                <a:cs typeface="Times New Roman" pitchFamily="18" charset="0"/>
                <a:hlinkClick r:id="rId6" tooltip="Династия Хань"/>
              </a:rPr>
              <a:t>Хань</a:t>
            </a:r>
            <a:r>
              <a:rPr lang="ru-RU" sz="1400" dirty="0" smtClean="0">
                <a:latin typeface="Times New Roman" pitchFamily="18" charset="0"/>
                <a:cs typeface="Times New Roman" pitchFamily="18" charset="0"/>
              </a:rPr>
              <a:t>. (206 до н. э. — 220 н. э.)</a:t>
            </a:r>
            <a:endParaRPr lang="ru-RU" sz="1400" dirty="0">
              <a:latin typeface="Times New Roman" pitchFamily="18" charset="0"/>
              <a:cs typeface="Times New Roman" pitchFamily="18" charset="0"/>
            </a:endParaRPr>
          </a:p>
        </p:txBody>
      </p:sp>
      <p:pic>
        <p:nvPicPr>
          <p:cNvPr id="35844" name="Picture 4" descr="https://upload.wikimedia.org/wikipedia/commons/5/56/Antique_foundry_pattern_of_a_gear_by_Canton_Shop.jpg"/>
          <p:cNvPicPr>
            <a:picLocks noChangeAspect="1" noChangeArrowheads="1"/>
          </p:cNvPicPr>
          <p:nvPr/>
        </p:nvPicPr>
        <p:blipFill>
          <a:blip r:embed="rId7" cstate="print"/>
          <a:srcRect/>
          <a:stretch>
            <a:fillRect/>
          </a:stretch>
        </p:blipFill>
        <p:spPr bwMode="auto">
          <a:xfrm>
            <a:off x="4932040" y="2276872"/>
            <a:ext cx="3494162" cy="2664296"/>
          </a:xfrm>
          <a:prstGeom prst="rect">
            <a:avLst/>
          </a:prstGeom>
          <a:noFill/>
        </p:spPr>
      </p:pic>
      <p:sp>
        <p:nvSpPr>
          <p:cNvPr id="7" name="Прямоугольник 6"/>
          <p:cNvSpPr/>
          <p:nvPr/>
        </p:nvSpPr>
        <p:spPr>
          <a:xfrm>
            <a:off x="4572000" y="5013176"/>
            <a:ext cx="4427984" cy="523220"/>
          </a:xfrm>
          <a:prstGeom prst="rect">
            <a:avLst/>
          </a:prstGeom>
        </p:spPr>
        <p:txBody>
          <a:bodyPr wrap="square">
            <a:spAutoFit/>
          </a:bodyPr>
          <a:lstStyle/>
          <a:p>
            <a:r>
              <a:rPr lang="ru-RU" sz="1400" dirty="0" smtClean="0">
                <a:latin typeface="Times New Roman" pitchFamily="18" charset="0"/>
                <a:cs typeface="Times New Roman" pitchFamily="18" charset="0"/>
              </a:rPr>
              <a:t>Деревянная форма для изготовления зубчатого колеса из музея </a:t>
            </a:r>
            <a:r>
              <a:rPr lang="ru-RU" sz="1400" dirty="0" err="1" smtClean="0">
                <a:latin typeface="Times New Roman" pitchFamily="18" charset="0"/>
                <a:cs typeface="Times New Roman" pitchFamily="18" charset="0"/>
              </a:rPr>
              <a:t>Geararium</a:t>
            </a:r>
            <a:r>
              <a:rPr lang="ru-RU" sz="1400" dirty="0" smtClean="0">
                <a:latin typeface="Times New Roman" pitchFamily="18" charset="0"/>
                <a:cs typeface="Times New Roman" pitchFamily="18" charset="0"/>
              </a:rPr>
              <a:t>, 1896 год</a:t>
            </a:r>
            <a:endParaRPr lang="ru-RU" sz="1400" dirty="0">
              <a:latin typeface="Times New Roman" pitchFamily="18" charset="0"/>
              <a:cs typeface="Times New Roman" pitchFamily="18" charset="0"/>
            </a:endParaRPr>
          </a:p>
        </p:txBody>
      </p:sp>
      <p:sp>
        <p:nvSpPr>
          <p:cNvPr id="8" name="Прямоугольник 7"/>
          <p:cNvSpPr/>
          <p:nvPr/>
        </p:nvSpPr>
        <p:spPr>
          <a:xfrm>
            <a:off x="971600" y="5733256"/>
            <a:ext cx="6624736" cy="276999"/>
          </a:xfrm>
          <a:prstGeom prst="rect">
            <a:avLst/>
          </a:prstGeom>
        </p:spPr>
        <p:txBody>
          <a:bodyPr wrap="square">
            <a:spAutoFit/>
          </a:bodyPr>
          <a:lstStyle/>
          <a:p>
            <a:r>
              <a:rPr lang="ru-RU" sz="1200" dirty="0">
                <a:latin typeface="Times New Roman" pitchFamily="18" charset="0"/>
                <a:cs typeface="Times New Roman" pitchFamily="18" charset="0"/>
              </a:rPr>
              <a:t>Зубчатые колеса можно получать протягиванием, литьем.</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Конструкции колес</a:t>
            </a:r>
            <a:endParaRPr lang="ru-RU" dirty="0"/>
          </a:p>
        </p:txBody>
      </p:sp>
      <p:pic>
        <p:nvPicPr>
          <p:cNvPr id="21506" name="Picture 2" descr="https://im1-tub-ru.yandex.net/i?id=d33141a7e317de79eea8b199bf3a61d4&amp;n=21"/>
          <p:cNvPicPr>
            <a:picLocks noChangeAspect="1" noChangeArrowheads="1"/>
          </p:cNvPicPr>
          <p:nvPr/>
        </p:nvPicPr>
        <p:blipFill>
          <a:blip r:embed="rId2" cstate="print"/>
          <a:srcRect/>
          <a:stretch>
            <a:fillRect/>
          </a:stretch>
        </p:blipFill>
        <p:spPr bwMode="auto">
          <a:xfrm>
            <a:off x="179512" y="1844824"/>
            <a:ext cx="2143125" cy="1428750"/>
          </a:xfrm>
          <a:prstGeom prst="rect">
            <a:avLst/>
          </a:prstGeom>
          <a:noFill/>
        </p:spPr>
      </p:pic>
      <p:pic>
        <p:nvPicPr>
          <p:cNvPr id="21510" name="Picture 6" descr="https://im0-tub-ru.yandex.net/i?id=8b9d6f1472cf3335c1ddd97917aaca54&amp;n=21"/>
          <p:cNvPicPr>
            <a:picLocks noChangeAspect="1" noChangeArrowheads="1"/>
          </p:cNvPicPr>
          <p:nvPr/>
        </p:nvPicPr>
        <p:blipFill>
          <a:blip r:embed="rId3" cstate="print"/>
          <a:srcRect/>
          <a:stretch>
            <a:fillRect/>
          </a:stretch>
        </p:blipFill>
        <p:spPr bwMode="auto">
          <a:xfrm>
            <a:off x="467544" y="4005064"/>
            <a:ext cx="1905000" cy="1428750"/>
          </a:xfrm>
          <a:prstGeom prst="rect">
            <a:avLst/>
          </a:prstGeom>
          <a:noFill/>
        </p:spPr>
      </p:pic>
      <p:pic>
        <p:nvPicPr>
          <p:cNvPr id="21512" name="Picture 8" descr="Запчасти к фасовочным автоматам АРМ, М6-АРМ, М6-АР1М, М6-АР1С, М6-АР2Т,фасовочные автоматы для фасовки масла (творога)."/>
          <p:cNvPicPr>
            <a:picLocks noChangeAspect="1" noChangeArrowheads="1"/>
          </p:cNvPicPr>
          <p:nvPr/>
        </p:nvPicPr>
        <p:blipFill>
          <a:blip r:embed="rId4" cstate="print"/>
          <a:srcRect/>
          <a:stretch>
            <a:fillRect/>
          </a:stretch>
        </p:blipFill>
        <p:spPr bwMode="auto">
          <a:xfrm>
            <a:off x="4788024" y="1844824"/>
            <a:ext cx="1943100" cy="1428750"/>
          </a:xfrm>
          <a:prstGeom prst="rect">
            <a:avLst/>
          </a:prstGeom>
          <a:noFill/>
        </p:spPr>
      </p:pic>
      <p:pic>
        <p:nvPicPr>
          <p:cNvPr id="21514" name="Picture 10" descr="https://im3-tub-ru.yandex.net/i?id=c3c6877bb1b21c05f5acc11a50b16daa&amp;n=21"/>
          <p:cNvPicPr>
            <a:picLocks noChangeAspect="1" noChangeArrowheads="1"/>
          </p:cNvPicPr>
          <p:nvPr/>
        </p:nvPicPr>
        <p:blipFill>
          <a:blip r:embed="rId5" cstate="print"/>
          <a:srcRect l="34054" r="8055"/>
          <a:stretch>
            <a:fillRect/>
          </a:stretch>
        </p:blipFill>
        <p:spPr bwMode="auto">
          <a:xfrm>
            <a:off x="7308304" y="1844824"/>
            <a:ext cx="1224136" cy="1428750"/>
          </a:xfrm>
          <a:prstGeom prst="rect">
            <a:avLst/>
          </a:prstGeom>
          <a:noFill/>
        </p:spPr>
      </p:pic>
      <p:pic>
        <p:nvPicPr>
          <p:cNvPr id="21516" name="Picture 12" descr="https://im2-tub-ru.yandex.net/i?id=68b2057cb60ad37b154ad35e6baab463&amp;n=21"/>
          <p:cNvPicPr>
            <a:picLocks noChangeAspect="1" noChangeArrowheads="1"/>
          </p:cNvPicPr>
          <p:nvPr/>
        </p:nvPicPr>
        <p:blipFill>
          <a:blip r:embed="rId6" cstate="print"/>
          <a:srcRect/>
          <a:stretch>
            <a:fillRect/>
          </a:stretch>
        </p:blipFill>
        <p:spPr bwMode="auto">
          <a:xfrm>
            <a:off x="2123728" y="1844824"/>
            <a:ext cx="1905000" cy="1428750"/>
          </a:xfrm>
          <a:prstGeom prst="rect">
            <a:avLst/>
          </a:prstGeom>
          <a:noFill/>
        </p:spPr>
      </p:pic>
      <p:pic>
        <p:nvPicPr>
          <p:cNvPr id="21518" name="Picture 14" descr="https://im2-tub-ru.yandex.net/i?id=6caa291f9ef39621c39973ac430f8a69&amp;n=21"/>
          <p:cNvPicPr>
            <a:picLocks noChangeAspect="1" noChangeArrowheads="1"/>
          </p:cNvPicPr>
          <p:nvPr/>
        </p:nvPicPr>
        <p:blipFill>
          <a:blip r:embed="rId7" cstate="print"/>
          <a:srcRect/>
          <a:stretch>
            <a:fillRect/>
          </a:stretch>
        </p:blipFill>
        <p:spPr bwMode="auto">
          <a:xfrm>
            <a:off x="2627784" y="3933056"/>
            <a:ext cx="2000250" cy="1428750"/>
          </a:xfrm>
          <a:prstGeom prst="rect">
            <a:avLst/>
          </a:prstGeom>
          <a:noFill/>
        </p:spPr>
      </p:pic>
      <p:pic>
        <p:nvPicPr>
          <p:cNvPr id="21520" name="Picture 16" descr="https://im3-tub-ru.yandex.net/i?id=5299b2e147414a7eb82d9836d9be1247&amp;n=21"/>
          <p:cNvPicPr>
            <a:picLocks noChangeAspect="1" noChangeArrowheads="1"/>
          </p:cNvPicPr>
          <p:nvPr/>
        </p:nvPicPr>
        <p:blipFill>
          <a:blip r:embed="rId8" cstate="print"/>
          <a:srcRect/>
          <a:stretch>
            <a:fillRect/>
          </a:stretch>
        </p:blipFill>
        <p:spPr bwMode="auto">
          <a:xfrm>
            <a:off x="5004048" y="3861048"/>
            <a:ext cx="1371600" cy="1428750"/>
          </a:xfrm>
          <a:prstGeom prst="rect">
            <a:avLst/>
          </a:prstGeom>
          <a:noFill/>
        </p:spPr>
      </p:pic>
      <p:pic>
        <p:nvPicPr>
          <p:cNvPr id="21522" name="Picture 18" descr="https://im0-tub-ru.yandex.net/i?id=6b473f4ac7bdf2f41daea5a5af35da29&amp;n=21"/>
          <p:cNvPicPr>
            <a:picLocks noChangeAspect="1" noChangeArrowheads="1"/>
          </p:cNvPicPr>
          <p:nvPr/>
        </p:nvPicPr>
        <p:blipFill>
          <a:blip r:embed="rId9" cstate="print"/>
          <a:srcRect/>
          <a:stretch>
            <a:fillRect/>
          </a:stretch>
        </p:blipFill>
        <p:spPr bwMode="auto">
          <a:xfrm>
            <a:off x="6732240" y="4077072"/>
            <a:ext cx="1905000" cy="14287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Book Antiqua" pitchFamily="18" charset="0"/>
              </a:rPr>
              <a:t>Материалы для колес</a:t>
            </a:r>
            <a:endParaRPr lang="ru-RU" sz="2800" dirty="0">
              <a:latin typeface="Book Antiqua" pitchFamily="18" charset="0"/>
            </a:endParaRPr>
          </a:p>
        </p:txBody>
      </p:sp>
      <p:sp>
        <p:nvSpPr>
          <p:cNvPr id="3" name="Прямоугольник 2"/>
          <p:cNvSpPr/>
          <p:nvPr/>
        </p:nvSpPr>
        <p:spPr>
          <a:xfrm>
            <a:off x="323528" y="1196752"/>
            <a:ext cx="8424936" cy="4852997"/>
          </a:xfrm>
          <a:prstGeom prst="rect">
            <a:avLst/>
          </a:prstGeom>
        </p:spPr>
        <p:txBody>
          <a:bodyPr wrap="square">
            <a:spAutoFit/>
          </a:bodyPr>
          <a:lstStyle/>
          <a:p>
            <a:r>
              <a:rPr lang="ru-RU" sz="1200" dirty="0" smtClean="0">
                <a:latin typeface="Times New Roman" pitchFamily="18" charset="0"/>
                <a:cs typeface="Times New Roman" pitchFamily="18" charset="0"/>
              </a:rPr>
              <a:t>Выбор материала зубчатых колес зависит от назначения пе­редачи и условий ее работы. В качестве материалов колес приме­няют стали, чугуны и пластмассы. </a:t>
            </a:r>
          </a:p>
          <a:p>
            <a:r>
              <a:rPr lang="ru-RU" sz="1200" dirty="0" smtClean="0">
                <a:latin typeface="Times New Roman" pitchFamily="18" charset="0"/>
                <a:cs typeface="Times New Roman" pitchFamily="18" charset="0"/>
              </a:rPr>
              <a:t>Стали. Основными материалами для зубчатых колес служат термически </a:t>
            </a:r>
            <a:r>
              <a:rPr lang="ru-RU" sz="1200" dirty="0" smtClean="0"/>
              <a:t>обрабатываемые стали. В зависимости </a:t>
            </a:r>
            <a:r>
              <a:rPr lang="ru-RU" sz="1200" dirty="0" smtClean="0">
                <a:latin typeface="Times New Roman" pitchFamily="18" charset="0"/>
                <a:cs typeface="Times New Roman" pitchFamily="18" charset="0"/>
              </a:rPr>
              <a:t>от твердости стальные зубчатые колеса делятся на две группы. </a:t>
            </a:r>
          </a:p>
          <a:p>
            <a:r>
              <a:rPr lang="ru-RU" sz="1200" dirty="0" smtClean="0">
                <a:latin typeface="Times New Roman" pitchFamily="18" charset="0"/>
                <a:cs typeface="Times New Roman" pitchFamily="18" charset="0"/>
              </a:rPr>
              <a:t>Первая группа — колеса с твердостью поверхностей зубьев Η &lt;350 НВ. Применяются в слабо- и средненагруженных передачах. Материалами для колес этой группы служат углеро­дистые стали 35, 40, 45, 50, 50Г, легированные стали 40Х, 45Х, 40ХН и др. Термообработку — улучшение производят до нареза­ния зубьев. Колеса при твердости поверхностей зубьев &lt;350 НВ хорошо прирабатываются и не подвержены хрупкому разрушению. </a:t>
            </a:r>
          </a:p>
          <a:p>
            <a:r>
              <a:rPr lang="ru-RU" sz="1200" i="0" dirty="0" smtClean="0">
                <a:latin typeface="Times New Roman" pitchFamily="18" charset="0"/>
                <a:cs typeface="Times New Roman" pitchFamily="18" charset="0"/>
              </a:rPr>
              <a:t>Для равномерного изнашивания зубьев и лучшей их </a:t>
            </a:r>
            <a:r>
              <a:rPr lang="ru-RU" sz="1200" i="0" dirty="0" err="1" smtClean="0">
                <a:latin typeface="Times New Roman" pitchFamily="18" charset="0"/>
                <a:cs typeface="Times New Roman" pitchFamily="18" charset="0"/>
              </a:rPr>
              <a:t>прираба</a:t>
            </a:r>
            <a:r>
              <a:rPr lang="ru-RU" sz="1200" i="0" dirty="0" smtClean="0">
                <a:latin typeface="Times New Roman" pitchFamily="18" charset="0"/>
                <a:cs typeface="Times New Roman" pitchFamily="18" charset="0"/>
              </a:rPr>
              <a:t>- </a:t>
            </a:r>
            <a:r>
              <a:rPr lang="ru-RU" sz="1200" i="0" dirty="0" err="1" smtClean="0">
                <a:latin typeface="Times New Roman" pitchFamily="18" charset="0"/>
                <a:cs typeface="Times New Roman" pitchFamily="18" charset="0"/>
              </a:rPr>
              <a:t>тываемости</a:t>
            </a:r>
            <a:r>
              <a:rPr lang="ru-RU" sz="1200" i="0" dirty="0" smtClean="0">
                <a:latin typeface="Times New Roman" pitchFamily="18" charset="0"/>
                <a:cs typeface="Times New Roman" pitchFamily="18" charset="0"/>
              </a:rPr>
              <a:t> твердость шестерни прямозубой передачи должна быть на (25...50) НВ больше твердости колеса.</a:t>
            </a:r>
            <a:r>
              <a:rPr lang="ru-RU" sz="1200" dirty="0" smtClean="0">
                <a:latin typeface="Times New Roman" pitchFamily="18" charset="0"/>
                <a:cs typeface="Times New Roman" pitchFamily="18" charset="0"/>
              </a:rPr>
              <a:t> </a:t>
            </a:r>
          </a:p>
          <a:p>
            <a:r>
              <a:rPr lang="ru-RU" sz="1200" i="0" dirty="0" smtClean="0">
                <a:latin typeface="Times New Roman" pitchFamily="18" charset="0"/>
                <a:cs typeface="Times New Roman" pitchFamily="18" charset="0"/>
              </a:rPr>
              <a:t>Для косозубых передач твердость НВ рабочих поверхностей зубьев шестерни желательна возможно большая.</a:t>
            </a:r>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Вторая группа — колеса с твердостью поверхностей Η &gt;350 НВ </a:t>
            </a:r>
            <a:r>
              <a:rPr lang="ru-RU" sz="1200" dirty="0">
                <a:latin typeface="Times New Roman" pitchFamily="18" charset="0"/>
                <a:cs typeface="Times New Roman" pitchFamily="18" charset="0"/>
                <a:hlinkClick r:id="rId2"/>
              </a:rPr>
              <a:t>[1]</a:t>
            </a:r>
            <a:r>
              <a:rPr lang="ru-RU" sz="1200" dirty="0" smtClean="0">
                <a:latin typeface="Times New Roman" pitchFamily="18" charset="0"/>
                <a:cs typeface="Times New Roman" pitchFamily="18" charset="0"/>
              </a:rPr>
              <a:t>. Высокая твердость рабочих поверхностей зубьев достигается объемной и поверхностной закалкой, цементацией, азотированием, цианированием. Эти виды термообработки позво­ляют в несколько раз повысить нагрузочную способность переда­чи по сравнению с улучшенными сталями. </a:t>
            </a:r>
          </a:p>
          <a:p>
            <a:r>
              <a:rPr lang="ru-RU" sz="1200" i="0" dirty="0" smtClean="0">
                <a:latin typeface="Times New Roman" pitchFamily="18" charset="0"/>
                <a:cs typeface="Times New Roman" pitchFamily="18" charset="0"/>
              </a:rPr>
              <a:t>Зубья колес с твердостью поверхностей Η &gt; 350 НВ не при­рабатываются. Для </a:t>
            </a:r>
            <a:r>
              <a:rPr lang="ru-RU" sz="1200" i="0" dirty="0" err="1" smtClean="0">
                <a:latin typeface="Times New Roman" pitchFamily="18" charset="0"/>
                <a:cs typeface="Times New Roman" pitchFamily="18" charset="0"/>
              </a:rPr>
              <a:t>неприрабатывающихся</a:t>
            </a:r>
            <a:r>
              <a:rPr lang="ru-RU" sz="1200" i="0" dirty="0" smtClean="0">
                <a:latin typeface="Times New Roman" pitchFamily="18" charset="0"/>
                <a:cs typeface="Times New Roman" pitchFamily="18" charset="0"/>
              </a:rPr>
              <a:t> зубчатых передач</a:t>
            </a:r>
            <a:br>
              <a:rPr lang="ru-RU" sz="1200" i="0" dirty="0" smtClean="0">
                <a:latin typeface="Times New Roman" pitchFamily="18" charset="0"/>
                <a:cs typeface="Times New Roman" pitchFamily="18" charset="0"/>
              </a:rPr>
            </a:br>
            <a:r>
              <a:rPr lang="ru-RU" sz="1200" i="0" dirty="0" smtClean="0">
                <a:latin typeface="Times New Roman" pitchFamily="18" charset="0"/>
                <a:cs typeface="Times New Roman" pitchFamily="18" charset="0"/>
              </a:rPr>
              <a:t>обеспечивать разность твердостей зубьев шестерни и колеса не требуется.</a:t>
            </a:r>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Поверхностная закалка зубьев с нагревом токами высокой частоты (т.в.ч.) целесообразна для шестерен с модулем мм, работающих с улучшенными колесами, ввиду хорошей приработки зубьев. При малых модулях мелкий зуб прокаливает­ся насквозь, что делает его хрупким и сопровождается коробле­нием. Для закалки т.в.ч. используют стали 45, 40Х, 40ХН, 35ХМ. </a:t>
            </a:r>
          </a:p>
          <a:p>
            <a:r>
              <a:rPr lang="ru-RU" sz="1200" dirty="0" smtClean="0">
                <a:latin typeface="Times New Roman" pitchFamily="18" charset="0"/>
                <a:cs typeface="Times New Roman" pitchFamily="18" charset="0"/>
              </a:rPr>
              <a:t>Цементацию применяют для колес, размеры которых должны быть минимальные (авиация, транспорт и т. п.). Для цементации используют стали 20Х, 12ХНЗА и др. </a:t>
            </a:r>
          </a:p>
          <a:p>
            <a:r>
              <a:rPr lang="ru-RU" sz="1200" dirty="0" smtClean="0">
                <a:latin typeface="Times New Roman" pitchFamily="18" charset="0"/>
                <a:cs typeface="Times New Roman" pitchFamily="18" charset="0"/>
              </a:rPr>
              <a:t>Азотирование обеспечивает особо высокую твердость поверхностных слоев зубьев. Для передач, в которых отсутствует абразивное изнашивание зубьев, можно применять азотирова­ние. Оно сопровождается малым короблением и позволяет полу­чать зубья 7-й степени точности без отделочных операций. Для повышения прочности сердцевины зуба заготовку колеса подвер­гают улучшению. Для азотирования применяют стали 40ХНМА, 40Х2НМА, 38ХМЮА, 38Х2Ю. </a:t>
            </a:r>
            <a:endParaRPr lang="ru-RU" sz="12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Запчасти на трактор - Трактора. . Мини-трактора. . Райдеры"/>
          <p:cNvPicPr>
            <a:picLocks noChangeAspect="1" noChangeArrowheads="1"/>
          </p:cNvPicPr>
          <p:nvPr/>
        </p:nvPicPr>
        <p:blipFill>
          <a:blip r:embed="rId2" cstate="print"/>
          <a:srcRect/>
          <a:stretch>
            <a:fillRect/>
          </a:stretch>
        </p:blipFill>
        <p:spPr bwMode="auto">
          <a:xfrm>
            <a:off x="755576" y="836712"/>
            <a:ext cx="7391400" cy="42862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d Зубчатое Колесо Над Полосатый Фон, Векторные Искусства Иллюстрации клипарты - ClipartLogo.com"/>
          <p:cNvPicPr>
            <a:picLocks noChangeAspect="1" noChangeArrowheads="1"/>
          </p:cNvPicPr>
          <p:nvPr/>
        </p:nvPicPr>
        <p:blipFill>
          <a:blip r:embed="rId2" cstate="print"/>
          <a:srcRect/>
          <a:stretch>
            <a:fillRect/>
          </a:stretch>
        </p:blipFill>
        <p:spPr bwMode="auto">
          <a:xfrm>
            <a:off x="1547664" y="1196752"/>
            <a:ext cx="5162550" cy="465849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cherch.ru/images/stories/7/image074.jpg"/>
          <p:cNvPicPr/>
          <p:nvPr/>
        </p:nvPicPr>
        <p:blipFill>
          <a:blip r:embed="rId2" cstate="print"/>
          <a:srcRect/>
          <a:stretch>
            <a:fillRect/>
          </a:stretch>
        </p:blipFill>
        <p:spPr bwMode="auto">
          <a:xfrm>
            <a:off x="107505" y="1700808"/>
            <a:ext cx="2304256" cy="3895129"/>
          </a:xfrm>
          <a:prstGeom prst="rect">
            <a:avLst/>
          </a:prstGeom>
          <a:noFill/>
          <a:ln w="9525">
            <a:noFill/>
            <a:miter lim="800000"/>
            <a:headEnd/>
            <a:tailEnd/>
          </a:ln>
        </p:spPr>
      </p:pic>
      <p:sp>
        <p:nvSpPr>
          <p:cNvPr id="4" name="Прямоугольник 3"/>
          <p:cNvSpPr/>
          <p:nvPr/>
        </p:nvSpPr>
        <p:spPr>
          <a:xfrm>
            <a:off x="2339752" y="620687"/>
            <a:ext cx="6624736" cy="5570756"/>
          </a:xfrm>
          <a:prstGeom prst="rect">
            <a:avLst/>
          </a:prstGeom>
        </p:spPr>
        <p:txBody>
          <a:bodyPr wrap="square">
            <a:spAutoFit/>
          </a:bodyPr>
          <a:lstStyle/>
          <a:p>
            <a:r>
              <a:rPr lang="ru-RU" b="1" dirty="0" smtClean="0">
                <a:latin typeface="Times New Roman" pitchFamily="18" charset="0"/>
                <a:cs typeface="Times New Roman" pitchFamily="18" charset="0"/>
              </a:rPr>
              <a:t>Основные параметры зубчатых колес</a:t>
            </a:r>
            <a:endParaRPr lang="ru-RU"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1.  Делительными окружностя­ми пары зубчатых колес называ­ются соприкасающиеся окружно­сти, катящиеся одна по другой без скольжения. Эти окружности, на­ходясь в зацеплении (в передаче), являются сопряженными. На чер­тежах диаметр делительной ок­ружности обозначают буквой </a:t>
            </a:r>
            <a:r>
              <a:rPr lang="ru-RU" sz="1200" dirty="0" err="1" smtClean="0">
                <a:latin typeface="Times New Roman" pitchFamily="18" charset="0"/>
                <a:cs typeface="Times New Roman" pitchFamily="18" charset="0"/>
              </a:rPr>
              <a:t>d</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2.  Окружной шаг зубьев </a:t>
            </a:r>
            <a:r>
              <a:rPr lang="ru-RU" sz="1200" dirty="0" err="1" smtClean="0">
                <a:latin typeface="Times New Roman" pitchFamily="18" charset="0"/>
                <a:cs typeface="Times New Roman" pitchFamily="18" charset="0"/>
              </a:rPr>
              <a:t>Р</a:t>
            </a:r>
            <a:r>
              <a:rPr lang="ru-RU" sz="1200" baseline="-25000" dirty="0" err="1" smtClean="0">
                <a:latin typeface="Times New Roman" pitchFamily="18" charset="0"/>
                <a:cs typeface="Times New Roman" pitchFamily="18" charset="0"/>
              </a:rPr>
              <a:t>t</a:t>
            </a:r>
            <a:r>
              <a:rPr lang="ru-RU" sz="1200" dirty="0" smtClean="0">
                <a:latin typeface="Times New Roman" pitchFamily="18" charset="0"/>
                <a:cs typeface="Times New Roman" pitchFamily="18" charset="0"/>
              </a:rPr>
              <a:t> — расстояние (мм) между одноимен­ными профильными поверхностя­ми соседних зубьев. Шаг зубьев, как нетрудно представить, равен делительной окружности, разде­ленной на число зубьев </a:t>
            </a:r>
            <a:r>
              <a:rPr lang="ru-RU" sz="1200" dirty="0" err="1" smtClean="0">
                <a:latin typeface="Times New Roman" pitchFamily="18" charset="0"/>
                <a:cs typeface="Times New Roman" pitchFamily="18" charset="0"/>
              </a:rPr>
              <a:t>z</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3.  Длина делительной окруж­ности. Модуль. Длину делитель­ной окружности можно выразить через диаметр и число зубьев: </a:t>
            </a:r>
            <a:r>
              <a:rPr lang="ru-RU" sz="1200" dirty="0" err="1" smtClean="0">
                <a:latin typeface="Times New Roman" pitchFamily="18" charset="0"/>
                <a:cs typeface="Times New Roman" pitchFamily="18" charset="0"/>
              </a:rPr>
              <a:t>Пd</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P</a:t>
            </a:r>
            <a:r>
              <a:rPr lang="ru-RU" sz="1200" baseline="-25000" dirty="0" err="1" smtClean="0">
                <a:latin typeface="Times New Roman" pitchFamily="18" charset="0"/>
                <a:cs typeface="Times New Roman" pitchFamily="18" charset="0"/>
              </a:rPr>
              <a:t>t</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r</a:t>
            </a:r>
            <a:r>
              <a:rPr lang="ru-RU" sz="1200" dirty="0" smtClean="0">
                <a:latin typeface="Times New Roman" pitchFamily="18" charset="0"/>
                <a:cs typeface="Times New Roman" pitchFamily="18" charset="0"/>
              </a:rPr>
              <a:t>. Отсюда диаметр делитель­ной окружности </a:t>
            </a:r>
            <a:r>
              <a:rPr lang="ru-RU" sz="1200" dirty="0" err="1" smtClean="0">
                <a:latin typeface="Times New Roman" pitchFamily="18" charset="0"/>
                <a:cs typeface="Times New Roman" pitchFamily="18" charset="0"/>
              </a:rPr>
              <a:t>d</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Рt</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z</a:t>
            </a:r>
            <a:r>
              <a:rPr lang="ru-RU" sz="1200" dirty="0" smtClean="0">
                <a:latin typeface="Times New Roman" pitchFamily="18" charset="0"/>
                <a:cs typeface="Times New Roman" pitchFamily="18" charset="0"/>
              </a:rPr>
              <a:t>)/П.</a:t>
            </a:r>
          </a:p>
          <a:p>
            <a:r>
              <a:rPr lang="ru-RU" sz="1200" dirty="0" smtClean="0">
                <a:latin typeface="Times New Roman" pitchFamily="18" charset="0"/>
                <a:cs typeface="Times New Roman" pitchFamily="18" charset="0"/>
              </a:rPr>
              <a:t>Отношение </a:t>
            </a:r>
            <a:r>
              <a:rPr lang="ru-RU" sz="1200" dirty="0" err="1" smtClean="0">
                <a:latin typeface="Times New Roman" pitchFamily="18" charset="0"/>
                <a:cs typeface="Times New Roman" pitchFamily="18" charset="0"/>
              </a:rPr>
              <a:t>P</a:t>
            </a:r>
            <a:r>
              <a:rPr lang="ru-RU" sz="1200" baseline="-25000" dirty="0" err="1" smtClean="0">
                <a:latin typeface="Times New Roman" pitchFamily="18" charset="0"/>
                <a:cs typeface="Times New Roman" pitchFamily="18" charset="0"/>
              </a:rPr>
              <a:t>t</a:t>
            </a:r>
            <a:r>
              <a:rPr lang="ru-RU" sz="1200" dirty="0" smtClean="0">
                <a:latin typeface="Times New Roman" pitchFamily="18" charset="0"/>
                <a:cs typeface="Times New Roman" pitchFamily="18" charset="0"/>
              </a:rPr>
              <a:t>/П называется модулем зубчатого зацепления и обозначается буквой т. Тогда диаметр дели­тельной окружности можно выразить через модуль и число зубьев </a:t>
            </a:r>
            <a:r>
              <a:rPr lang="ru-RU" sz="1200" dirty="0" err="1" smtClean="0">
                <a:latin typeface="Times New Roman" pitchFamily="18" charset="0"/>
                <a:cs typeface="Times New Roman" pitchFamily="18" charset="0"/>
              </a:rPr>
              <a:t>d</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m</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z</a:t>
            </a:r>
            <a:r>
              <a:rPr lang="ru-RU" sz="1200" dirty="0" smtClean="0">
                <a:latin typeface="Times New Roman" pitchFamily="18" charset="0"/>
                <a:cs typeface="Times New Roman" pitchFamily="18" charset="0"/>
              </a:rPr>
              <a:t>. Отсюда </a:t>
            </a:r>
            <a:r>
              <a:rPr lang="ru-RU" sz="1200" dirty="0" err="1" smtClean="0">
                <a:latin typeface="Times New Roman" pitchFamily="18" charset="0"/>
                <a:cs typeface="Times New Roman" pitchFamily="18" charset="0"/>
              </a:rPr>
              <a:t>m</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d</a:t>
            </a:r>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z</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Значение модулей для всех передач — вели­чина стандартизированная.</a:t>
            </a:r>
          </a:p>
          <a:p>
            <a:r>
              <a:rPr lang="ru-RU" sz="1200" dirty="0" smtClean="0">
                <a:latin typeface="Times New Roman" pitchFamily="18" charset="0"/>
                <a:cs typeface="Times New Roman" pitchFamily="18" charset="0"/>
              </a:rPr>
              <a:t>Для понимания зависимости между вели­чинами </a:t>
            </a:r>
            <a:r>
              <a:rPr lang="ru-RU" sz="1200" dirty="0" err="1" smtClean="0">
                <a:latin typeface="Times New Roman" pitchFamily="18" charset="0"/>
                <a:cs typeface="Times New Roman" pitchFamily="18" charset="0"/>
              </a:rPr>
              <a:t>Р</a:t>
            </a:r>
            <a:r>
              <a:rPr lang="ru-RU" sz="1200" baseline="-25000" dirty="0" err="1" smtClean="0">
                <a:latin typeface="Times New Roman" pitchFamily="18" charset="0"/>
                <a:cs typeface="Times New Roman" pitchFamily="18" charset="0"/>
              </a:rPr>
              <a:t>t</a:t>
            </a:r>
            <a:r>
              <a:rPr lang="ru-RU" sz="1200" dirty="0" smtClean="0">
                <a:latin typeface="Times New Roman" pitchFamily="18" charset="0"/>
                <a:cs typeface="Times New Roman" pitchFamily="18" charset="0"/>
              </a:rPr>
              <a:t> т и </a:t>
            </a:r>
            <a:r>
              <a:rPr lang="ru-RU" sz="1200" dirty="0" err="1" smtClean="0">
                <a:latin typeface="Times New Roman" pitchFamily="18" charset="0"/>
                <a:cs typeface="Times New Roman" pitchFamily="18" charset="0"/>
              </a:rPr>
              <a:t>d</a:t>
            </a:r>
            <a:r>
              <a:rPr lang="ru-RU" sz="1200" dirty="0" smtClean="0">
                <a:latin typeface="Times New Roman" pitchFamily="18" charset="0"/>
                <a:cs typeface="Times New Roman" pitchFamily="18" charset="0"/>
              </a:rPr>
              <a:t> приведена схема на рис. 178, II, где условно показано размещение всех зубь­ев 2 колеса по диаметру ее делительной окруж­ности в виде зубчатой рейки.</a:t>
            </a:r>
          </a:p>
          <a:p>
            <a:r>
              <a:rPr lang="ru-RU" sz="1200" dirty="0" smtClean="0">
                <a:latin typeface="Times New Roman" pitchFamily="18" charset="0"/>
                <a:cs typeface="Times New Roman" pitchFamily="18" charset="0"/>
              </a:rPr>
              <a:t>4. Высота делительной головки зуба </a:t>
            </a:r>
            <a:r>
              <a:rPr lang="ru-RU" sz="1200" dirty="0" err="1" smtClean="0">
                <a:latin typeface="Times New Roman" pitchFamily="18" charset="0"/>
                <a:cs typeface="Times New Roman" pitchFamily="18" charset="0"/>
              </a:rPr>
              <a:t>h</a:t>
            </a:r>
            <a:r>
              <a:rPr lang="ru-RU" sz="1200" baseline="-25000" dirty="0" err="1" smtClean="0">
                <a:latin typeface="Times New Roman" pitchFamily="18" charset="0"/>
                <a:cs typeface="Times New Roman" pitchFamily="18" charset="0"/>
              </a:rPr>
              <a:t>a</a:t>
            </a:r>
            <a:r>
              <a:rPr lang="ru-RU" sz="1200" dirty="0" smtClean="0">
                <a:latin typeface="Times New Roman" pitchFamily="18" charset="0"/>
                <a:cs typeface="Times New Roman" pitchFamily="18" charset="0"/>
              </a:rPr>
              <a:t> — расстояние между делительной окружностью колеса и окружностью вершин зубьев.</a:t>
            </a:r>
          </a:p>
          <a:p>
            <a:r>
              <a:rPr lang="ru-RU" sz="1200" dirty="0" smtClean="0">
                <a:latin typeface="Times New Roman" pitchFamily="18" charset="0"/>
                <a:cs typeface="Times New Roman" pitchFamily="18" charset="0"/>
              </a:rPr>
              <a:t>5. Высота делительной ножки зуба </a:t>
            </a:r>
            <a:r>
              <a:rPr lang="ru-RU" sz="1200" dirty="0" err="1" smtClean="0">
                <a:latin typeface="Times New Roman" pitchFamily="18" charset="0"/>
                <a:cs typeface="Times New Roman" pitchFamily="18" charset="0"/>
              </a:rPr>
              <a:t>h</a:t>
            </a:r>
            <a:r>
              <a:rPr lang="ru-RU" sz="1200" baseline="-25000" dirty="0" err="1" smtClean="0">
                <a:latin typeface="Times New Roman" pitchFamily="18" charset="0"/>
                <a:cs typeface="Times New Roman" pitchFamily="18" charset="0"/>
              </a:rPr>
              <a:t>f</a:t>
            </a:r>
            <a:r>
              <a:rPr lang="ru-RU" sz="1200" dirty="0" smtClean="0">
                <a:latin typeface="Times New Roman" pitchFamily="18" charset="0"/>
                <a:cs typeface="Times New Roman" pitchFamily="18" charset="0"/>
              </a:rPr>
              <a:t> — расстояние между делительной окружностью колеса и окружностью впадин.</a:t>
            </a:r>
          </a:p>
          <a:p>
            <a:r>
              <a:rPr lang="ru-RU" sz="1200" dirty="0" smtClean="0">
                <a:latin typeface="Times New Roman" pitchFamily="18" charset="0"/>
                <a:cs typeface="Times New Roman" pitchFamily="18" charset="0"/>
              </a:rPr>
              <a:t>6.     Высота зуба </a:t>
            </a:r>
            <a:r>
              <a:rPr lang="ru-RU" sz="1200" dirty="0" err="1" smtClean="0">
                <a:latin typeface="Times New Roman" pitchFamily="18" charset="0"/>
                <a:cs typeface="Times New Roman" pitchFamily="18" charset="0"/>
              </a:rPr>
              <a:t>h</a:t>
            </a:r>
            <a:r>
              <a:rPr lang="ru-RU" sz="1200" dirty="0" smtClean="0">
                <a:latin typeface="Times New Roman" pitchFamily="18" charset="0"/>
                <a:cs typeface="Times New Roman" pitchFamily="18" charset="0"/>
              </a:rPr>
              <a:t> — расстояние между ок­ружностями вершин зубьев и впадин цилинд­рического зубчатого колеса </a:t>
            </a:r>
            <a:r>
              <a:rPr lang="ru-RU" sz="1200" dirty="0" err="1" smtClean="0">
                <a:latin typeface="Times New Roman" pitchFamily="18" charset="0"/>
                <a:cs typeface="Times New Roman" pitchFamily="18" charset="0"/>
              </a:rPr>
              <a:t>h</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h</a:t>
            </a:r>
            <a:r>
              <a:rPr lang="ru-RU" sz="1200" baseline="-25000" dirty="0" err="1" smtClean="0">
                <a:latin typeface="Times New Roman" pitchFamily="18" charset="0"/>
                <a:cs typeface="Times New Roman" pitchFamily="18" charset="0"/>
              </a:rPr>
              <a:t>a</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h</a:t>
            </a:r>
            <a:r>
              <a:rPr lang="ru-RU" sz="1200" baseline="-25000" dirty="0" err="1" smtClean="0">
                <a:latin typeface="Times New Roman" pitchFamily="18" charset="0"/>
                <a:cs typeface="Times New Roman" pitchFamily="18" charset="0"/>
              </a:rPr>
              <a:t>f</a:t>
            </a:r>
            <a:r>
              <a:rPr lang="ru-RU" sz="1200" baseline="-250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7. Диаметр окружности вершин зубьев </a:t>
            </a:r>
            <a:r>
              <a:rPr lang="ru-RU" sz="1200" dirty="0" err="1" smtClean="0">
                <a:latin typeface="Times New Roman" pitchFamily="18" charset="0"/>
                <a:cs typeface="Times New Roman" pitchFamily="18" charset="0"/>
              </a:rPr>
              <a:t>d</a:t>
            </a:r>
            <a:r>
              <a:rPr lang="ru-RU" sz="1200" baseline="-25000" dirty="0" err="1" smtClean="0">
                <a:latin typeface="Times New Roman" pitchFamily="18" charset="0"/>
                <a:cs typeface="Times New Roman" pitchFamily="18" charset="0"/>
              </a:rPr>
              <a:t>a</a:t>
            </a:r>
            <a:r>
              <a:rPr lang="ru-RU" sz="1200" dirty="0" smtClean="0">
                <a:latin typeface="Times New Roman" pitchFamily="18" charset="0"/>
                <a:cs typeface="Times New Roman" pitchFamily="18" charset="0"/>
              </a:rPr>
              <a:t> — диаметр окружности, ограничивающей вершины головок зубьев.</a:t>
            </a:r>
          </a:p>
          <a:p>
            <a:r>
              <a:rPr lang="ru-RU" sz="1200" dirty="0" smtClean="0">
                <a:latin typeface="Times New Roman" pitchFamily="18" charset="0"/>
                <a:cs typeface="Times New Roman" pitchFamily="18" charset="0"/>
              </a:rPr>
              <a:t>8. Диаметр окружности впадин зубьев </a:t>
            </a:r>
            <a:r>
              <a:rPr lang="ru-RU" sz="1200" dirty="0" err="1" smtClean="0">
                <a:latin typeface="Times New Roman" pitchFamily="18" charset="0"/>
                <a:cs typeface="Times New Roman" pitchFamily="18" charset="0"/>
              </a:rPr>
              <a:t>d</a:t>
            </a:r>
            <a:r>
              <a:rPr lang="ru-RU" sz="1200" baseline="-25000" dirty="0" err="1" smtClean="0">
                <a:latin typeface="Times New Roman" pitchFamily="18" charset="0"/>
                <a:cs typeface="Times New Roman" pitchFamily="18" charset="0"/>
              </a:rPr>
              <a:t>f</a:t>
            </a:r>
            <a:r>
              <a:rPr lang="ru-RU" sz="1200" dirty="0" smtClean="0">
                <a:latin typeface="Times New Roman" pitchFamily="18" charset="0"/>
                <a:cs typeface="Times New Roman" pitchFamily="18" charset="0"/>
              </a:rPr>
              <a:t> — диаметр окружности, прохо­дящей через основания впадин зубьев.</a:t>
            </a:r>
          </a:p>
          <a:p>
            <a:r>
              <a:rPr lang="ru-RU" sz="1200" dirty="0" smtClean="0">
                <a:latin typeface="Times New Roman" pitchFamily="18" charset="0"/>
                <a:cs typeface="Times New Roman" pitchFamily="18" charset="0"/>
              </a:rPr>
              <a:t>При конструировании механизма конструктор рассчитывает величину модуля т для зубчатой передачи и, округлив, подбирает </a:t>
            </a:r>
            <a:r>
              <a:rPr lang="ru-RU" sz="1400" dirty="0" smtClean="0">
                <a:latin typeface="Times New Roman" pitchFamily="18" charset="0"/>
                <a:cs typeface="Times New Roman" pitchFamily="18" charset="0"/>
              </a:rPr>
              <a:t>модуль по таблице стандартизированных величин. </a:t>
            </a:r>
            <a:endParaRPr lang="ru-RU" sz="1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74638"/>
            <a:ext cx="6707088" cy="1143000"/>
          </a:xfrm>
        </p:spPr>
        <p:txBody>
          <a:bodyPr>
            <a:normAutofit/>
          </a:bodyPr>
          <a:lstStyle/>
          <a:p>
            <a:r>
              <a:rPr lang="ru-RU" sz="2800" dirty="0" smtClean="0"/>
              <a:t>Достоинства и недостатки зубчатых передач</a:t>
            </a:r>
            <a:endParaRPr lang="ru-RU" sz="2800" dirty="0"/>
          </a:p>
        </p:txBody>
      </p:sp>
      <p:sp>
        <p:nvSpPr>
          <p:cNvPr id="8" name="Прямоугольник 7"/>
          <p:cNvSpPr/>
          <p:nvPr/>
        </p:nvSpPr>
        <p:spPr>
          <a:xfrm>
            <a:off x="1115616" y="1700808"/>
            <a:ext cx="7344816" cy="3754874"/>
          </a:xfrm>
          <a:prstGeom prst="rect">
            <a:avLst/>
          </a:prstGeom>
        </p:spPr>
        <p:txBody>
          <a:bodyPr wrap="square">
            <a:spAutoFit/>
          </a:bodyPr>
          <a:lstStyle/>
          <a:p>
            <a:r>
              <a:rPr lang="ru-RU" sz="1400" b="1" dirty="0" smtClean="0">
                <a:latin typeface="Times New Roman" pitchFamily="18" charset="0"/>
                <a:cs typeface="Times New Roman" pitchFamily="18" charset="0"/>
              </a:rPr>
              <a:t>Достоинства зубчатых передач</a:t>
            </a:r>
            <a:r>
              <a:rPr lang="ru-RU" sz="1400" dirty="0" smtClean="0">
                <a:latin typeface="Times New Roman" pitchFamily="18" charset="0"/>
                <a:cs typeface="Times New Roman" pitchFamily="18" charset="0"/>
              </a:rPr>
              <a:t> (по сравнению с другими механическими передачами):</a:t>
            </a:r>
          </a:p>
          <a:p>
            <a:r>
              <a:rPr lang="ru-RU" sz="1400" dirty="0" smtClean="0">
                <a:latin typeface="Times New Roman" pitchFamily="18" charset="0"/>
                <a:cs typeface="Times New Roman" pitchFamily="18" charset="0"/>
              </a:rPr>
              <a:t>- малые габариты;</a:t>
            </a:r>
          </a:p>
          <a:p>
            <a:r>
              <a:rPr lang="ru-RU" sz="1400" dirty="0" smtClean="0">
                <a:latin typeface="Times New Roman" pitchFamily="18" charset="0"/>
                <a:cs typeface="Times New Roman" pitchFamily="18" charset="0"/>
              </a:rPr>
              <a:t>- высокий КПД (до 97-98%);</a:t>
            </a:r>
          </a:p>
          <a:p>
            <a:r>
              <a:rPr lang="ru-RU" sz="1400" dirty="0" smtClean="0">
                <a:latin typeface="Times New Roman" pitchFamily="18" charset="0"/>
                <a:cs typeface="Times New Roman" pitchFamily="18" charset="0"/>
              </a:rPr>
              <a:t>- высокая долговечность и надежность в работе (в том числе и при больших нагрузках);</a:t>
            </a:r>
          </a:p>
          <a:p>
            <a:r>
              <a:rPr lang="ru-RU" sz="1400" dirty="0" smtClean="0">
                <a:latin typeface="Times New Roman" pitchFamily="18" charset="0"/>
                <a:cs typeface="Times New Roman" pitchFamily="18" charset="0"/>
              </a:rPr>
              <a:t>- постоянство передаточного отношения (из-за отсутствия проскальзывания);</a:t>
            </a:r>
          </a:p>
          <a:p>
            <a:r>
              <a:rPr lang="ru-RU" sz="1400" dirty="0" smtClean="0">
                <a:latin typeface="Times New Roman" pitchFamily="18" charset="0"/>
                <a:cs typeface="Times New Roman" pitchFamily="18" charset="0"/>
              </a:rPr>
              <a:t>- сравнительно малые нагрузки на валы и опоры;</a:t>
            </a:r>
          </a:p>
          <a:p>
            <a:pPr>
              <a:buFontTx/>
              <a:buChar char="-"/>
            </a:pPr>
            <a:r>
              <a:rPr lang="ru-RU" sz="1400" dirty="0" smtClean="0">
                <a:latin typeface="Times New Roman" pitchFamily="18" charset="0"/>
                <a:cs typeface="Times New Roman" pitchFamily="18" charset="0"/>
              </a:rPr>
              <a:t>простота обслуживания.</a:t>
            </a:r>
          </a:p>
          <a:p>
            <a:pPr>
              <a:buFontTx/>
              <a:buChar char="-"/>
            </a:pP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Недостатки зубчатых передач:</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повышенные требования к точности изготовления и монтажа;</a:t>
            </a:r>
          </a:p>
          <a:p>
            <a:r>
              <a:rPr lang="ru-RU" sz="1400" dirty="0" smtClean="0">
                <a:latin typeface="Times New Roman" pitchFamily="18" charset="0"/>
                <a:cs typeface="Times New Roman" pitchFamily="18" charset="0"/>
              </a:rPr>
              <a:t>- шум в работе при больших скоростях;</a:t>
            </a:r>
          </a:p>
          <a:p>
            <a:r>
              <a:rPr lang="ru-RU" sz="1400" dirty="0" smtClean="0">
                <a:latin typeface="Times New Roman" pitchFamily="18" charset="0"/>
                <a:cs typeface="Times New Roman" pitchFamily="18" charset="0"/>
              </a:rPr>
              <a:t>- высокая жесткость (не позволяет компенсировать динамические нагрузки).</a:t>
            </a:r>
          </a:p>
          <a:p>
            <a:r>
              <a:rPr lang="ru-RU" sz="1400" i="1" dirty="0" smtClean="0">
                <a:latin typeface="Times New Roman" pitchFamily="18" charset="0"/>
                <a:cs typeface="Times New Roman" pitchFamily="18" charset="0"/>
              </a:rPr>
              <a:t>Выбор материала зубчатых колес</a:t>
            </a:r>
            <a:r>
              <a:rPr lang="ru-RU" sz="1400" dirty="0" smtClean="0">
                <a:latin typeface="Times New Roman" pitchFamily="18" charset="0"/>
                <a:cs typeface="Times New Roman" pitchFamily="18" charset="0"/>
              </a:rPr>
              <a:t> зависит от:</a:t>
            </a:r>
          </a:p>
          <a:p>
            <a:r>
              <a:rPr lang="ru-RU" sz="1400" dirty="0" smtClean="0">
                <a:latin typeface="Times New Roman" pitchFamily="18" charset="0"/>
                <a:cs typeface="Times New Roman" pitchFamily="18" charset="0"/>
              </a:rPr>
              <a:t>- назначения передачи;</a:t>
            </a:r>
          </a:p>
          <a:p>
            <a:r>
              <a:rPr lang="ru-RU" sz="1400" dirty="0" smtClean="0">
                <a:latin typeface="Times New Roman" pitchFamily="18" charset="0"/>
                <a:cs typeface="Times New Roman" pitchFamily="18" charset="0"/>
              </a:rPr>
              <a:t>- передаваемой мощности;</a:t>
            </a:r>
          </a:p>
          <a:p>
            <a:r>
              <a:rPr lang="ru-RU" sz="1400" dirty="0" smtClean="0">
                <a:latin typeface="Times New Roman" pitchFamily="18" charset="0"/>
                <a:cs typeface="Times New Roman" pitchFamily="18" charset="0"/>
              </a:rPr>
              <a:t>- окружной скорости;</a:t>
            </a:r>
          </a:p>
          <a:p>
            <a:r>
              <a:rPr lang="ru-RU" sz="1400" dirty="0" smtClean="0">
                <a:latin typeface="Times New Roman" pitchFamily="18" charset="0"/>
                <a:cs typeface="Times New Roman" pitchFamily="18" charset="0"/>
              </a:rPr>
              <a:t>- точности изготовления.</a:t>
            </a:r>
            <a:endParaRPr lang="ru-RU" sz="1400" dirty="0">
              <a:latin typeface="Times New Roman" pitchFamily="18" charset="0"/>
              <a:cs typeface="Times New Roman" pitchFamily="18" charset="0"/>
            </a:endParaRPr>
          </a:p>
        </p:txBody>
      </p:sp>
      <p:pic>
        <p:nvPicPr>
          <p:cNvPr id="9" name="Содержимое 8" descr="https://im3-tub-ru.yandex.net/i?id=e4143d421f483a60799ad6bd17095747&amp;n=21">
            <a:hlinkClick r:id="rId2"/>
          </p:cNvPr>
          <p:cNvPicPr>
            <a:picLocks noGrp="1"/>
          </p:cNvPicPr>
          <p:nvPr>
            <p:ph idx="1"/>
          </p:nvPr>
        </p:nvPicPr>
        <p:blipFill>
          <a:blip r:embed="rId3" cstate="print"/>
          <a:srcRect b="3257"/>
          <a:stretch>
            <a:fillRect/>
          </a:stretch>
        </p:blipFill>
        <p:spPr bwMode="auto">
          <a:xfrm>
            <a:off x="6228184" y="4437112"/>
            <a:ext cx="2436862" cy="1800200"/>
          </a:xfrm>
          <a:prstGeom prst="ellipse">
            <a:avLst/>
          </a:prstGeom>
          <a:noFill/>
          <a:ln w="9525">
            <a:noFill/>
            <a:miter lim="800000"/>
            <a:headEnd/>
            <a:tailEnd/>
          </a:ln>
        </p:spPr>
      </p:pic>
      <p:pic>
        <p:nvPicPr>
          <p:cNvPr id="26630" name="Picture 6" descr="https://im1-tub-ru.yandex.net/i?id=cbb14f907620ad6ca7608382f46cb7bc&amp;n=21"/>
          <p:cNvPicPr>
            <a:picLocks noChangeAspect="1" noChangeArrowheads="1"/>
          </p:cNvPicPr>
          <p:nvPr/>
        </p:nvPicPr>
        <p:blipFill>
          <a:blip r:embed="rId4" cstate="print"/>
          <a:srcRect/>
          <a:stretch>
            <a:fillRect/>
          </a:stretch>
        </p:blipFill>
        <p:spPr bwMode="auto">
          <a:xfrm>
            <a:off x="0" y="260648"/>
            <a:ext cx="1905000" cy="1428750"/>
          </a:xfrm>
          <a:prstGeom prst="rect">
            <a:avLst/>
          </a:prstGeom>
          <a:noFill/>
        </p:spPr>
      </p:pic>
      <p:pic>
        <p:nvPicPr>
          <p:cNvPr id="26632" name="Picture 8" descr="https://im3-tub-ru.yandex.net/i?id=d96dc24a66468d9c4f741f3e3a0c5fee&amp;n=21"/>
          <p:cNvPicPr>
            <a:picLocks noChangeAspect="1" noChangeArrowheads="1"/>
          </p:cNvPicPr>
          <p:nvPr/>
        </p:nvPicPr>
        <p:blipFill>
          <a:blip r:embed="rId5" cstate="print"/>
          <a:srcRect/>
          <a:stretch>
            <a:fillRect/>
          </a:stretch>
        </p:blipFill>
        <p:spPr bwMode="auto">
          <a:xfrm>
            <a:off x="3851920" y="5085184"/>
            <a:ext cx="1743075" cy="14287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3200" dirty="0" smtClean="0">
                <a:latin typeface="Times New Roman" pitchFamily="18" charset="0"/>
                <a:cs typeface="Times New Roman" pitchFamily="18" charset="0"/>
              </a:rPr>
              <a:t>Параметры колеса</a:t>
            </a:r>
            <a:endParaRPr lang="ru-RU" sz="3200" dirty="0">
              <a:latin typeface="Times New Roman" pitchFamily="18" charset="0"/>
              <a:cs typeface="Times New Roman" pitchFamily="18" charset="0"/>
            </a:endParaRPr>
          </a:p>
        </p:txBody>
      </p:sp>
      <p:pic>
        <p:nvPicPr>
          <p:cNvPr id="6" name="Содержимое 5" descr="4"/>
          <p:cNvPicPr>
            <a:picLocks noGrp="1"/>
          </p:cNvPicPr>
          <p:nvPr>
            <p:ph idx="1"/>
          </p:nvPr>
        </p:nvPicPr>
        <p:blipFill>
          <a:blip r:embed="rId2" cstate="print"/>
          <a:srcRect/>
          <a:stretch>
            <a:fillRect/>
          </a:stretch>
        </p:blipFill>
        <p:spPr bwMode="auto">
          <a:xfrm>
            <a:off x="1547664" y="1052736"/>
            <a:ext cx="5812926" cy="4248472"/>
          </a:xfrm>
          <a:prstGeom prst="rect">
            <a:avLst/>
          </a:prstGeom>
          <a:noFill/>
          <a:ln w="9525">
            <a:noFill/>
            <a:miter lim="800000"/>
            <a:headEnd/>
            <a:tailEnd/>
          </a:ln>
        </p:spPr>
      </p:pic>
      <p:sp>
        <p:nvSpPr>
          <p:cNvPr id="28674" name="Rectangle 2"/>
          <p:cNvSpPr>
            <a:spLocks noChangeArrowheads="1"/>
          </p:cNvSpPr>
          <p:nvPr/>
        </p:nvSpPr>
        <p:spPr bwMode="auto">
          <a:xfrm>
            <a:off x="1331640" y="5921260"/>
            <a:ext cx="4824536" cy="200055"/>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28675" name="Rectangle 3"/>
          <p:cNvSpPr>
            <a:spLocks noChangeArrowheads="1"/>
          </p:cNvSpPr>
          <p:nvPr/>
        </p:nvSpPr>
        <p:spPr bwMode="auto">
          <a:xfrm>
            <a:off x="1475656" y="5645232"/>
            <a:ext cx="5472607" cy="969496"/>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lvl="7" fontAlgn="base">
              <a:spcBef>
                <a:spcPct val="0"/>
              </a:spcBef>
              <a:spcAft>
                <a:spcPct val="0"/>
              </a:spcAf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угол главного профиля </a:t>
            </a:r>
            <a:r>
              <a:rPr kumimoji="0" lang="ru-RU" sz="10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a:t>
            </a: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 ; </a:t>
            </a:r>
            <a:endPar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коэффициент высоты зуба </a:t>
            </a:r>
            <a:r>
              <a:rPr kumimoji="0" lang="ru-RU" sz="10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t>
            </a:r>
            <a:r>
              <a:rPr kumimoji="0" lang="ru-RU" sz="1000" b="1" i="1"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000" b="1" i="1"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a</a:t>
            </a:r>
            <a:r>
              <a:rPr kumimoji="0" lang="ru-RU" sz="1000" b="1" i="1"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 </a:t>
            </a:r>
            <a:endPar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коэффициент высоты ножки </a:t>
            </a:r>
            <a:r>
              <a:rPr kumimoji="0" lang="ru-RU" sz="10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t>
            </a:r>
            <a:r>
              <a:rPr kumimoji="0" lang="ru-RU" sz="1000" b="1" i="1"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000" b="1" i="1"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f</a:t>
            </a:r>
            <a:r>
              <a:rPr kumimoji="0" lang="ru-RU" sz="1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1.25 ; </a:t>
            </a:r>
            <a:endPar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коэффициент граничной высоты </a:t>
            </a:r>
            <a:r>
              <a:rPr kumimoji="0" lang="ru-RU" sz="10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t>
            </a:r>
            <a:r>
              <a:rPr kumimoji="0" lang="ru-RU" sz="1000" b="1" i="1"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000" b="1" i="1"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l</a:t>
            </a:r>
            <a:r>
              <a:rPr kumimoji="0" lang="ru-RU" sz="1000" b="1" i="1"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 ; </a:t>
            </a:r>
            <a:endPar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коэффициент радиуса кривизны переходной кривой </a:t>
            </a:r>
            <a:r>
              <a:rPr kumimoji="0" lang="ru-RU" sz="10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t>
            </a:r>
            <a:r>
              <a:rPr kumimoji="0" lang="ru-RU" sz="1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000" b="1" i="1"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000" b="1" i="1"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f</a:t>
            </a:r>
            <a:r>
              <a:rPr kumimoji="0" lang="ru-RU" sz="1000" b="1" i="1"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0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a:t>
            </a:r>
            <a:r>
              <a:rPr kumimoji="0" lang="ru-RU" sz="1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000" b="1" i="1"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/(1-sina )= 0.38 ; </a:t>
            </a:r>
            <a:endPar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коэффициент радиального зазора в паре исходных контуров </a:t>
            </a:r>
            <a:r>
              <a:rPr kumimoji="0" lang="ru-RU" sz="1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a:t>
            </a:r>
            <a:r>
              <a:rPr kumimoji="0" lang="ru-RU" sz="1000" b="1" i="1"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0.25.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418058"/>
          </a:xfrm>
        </p:spPr>
        <p:txBody>
          <a:bodyPr>
            <a:noAutofit/>
          </a:bodyPr>
          <a:lstStyle/>
          <a:p>
            <a:r>
              <a:rPr lang="ru-RU" sz="3200" dirty="0" smtClean="0">
                <a:latin typeface="Times New Roman" pitchFamily="18" charset="0"/>
                <a:cs typeface="Times New Roman" pitchFamily="18" charset="0"/>
              </a:rPr>
              <a:t>Классификация зубчатых передач</a:t>
            </a:r>
            <a:endParaRPr lang="ru-RU" sz="3200" dirty="0">
              <a:latin typeface="Times New Roman" pitchFamily="18" charset="0"/>
              <a:cs typeface="Times New Roman" pitchFamily="18" charset="0"/>
            </a:endParaRPr>
          </a:p>
        </p:txBody>
      </p:sp>
      <p:pic>
        <p:nvPicPr>
          <p:cNvPr id="4" name="Содержимое 3" descr="http://cherch.ru/images/stories/7/image068.jpg"/>
          <p:cNvPicPr>
            <a:picLocks noGrp="1"/>
          </p:cNvPicPr>
          <p:nvPr>
            <p:ph idx="1"/>
          </p:nvPr>
        </p:nvPicPr>
        <p:blipFill>
          <a:blip r:embed="rId2" cstate="print"/>
          <a:srcRect/>
          <a:stretch>
            <a:fillRect/>
          </a:stretch>
        </p:blipFill>
        <p:spPr bwMode="auto">
          <a:xfrm>
            <a:off x="1763688" y="548680"/>
            <a:ext cx="5616624" cy="63278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Зубчатые передачи</a:t>
            </a:r>
            <a:endParaRPr lang="ru-RU" dirty="0"/>
          </a:p>
        </p:txBody>
      </p:sp>
      <p:pic>
        <p:nvPicPr>
          <p:cNvPr id="14338" name="Picture 2" descr="Изготовление шестерен и зубчатых колес"/>
          <p:cNvPicPr>
            <a:picLocks noChangeAspect="1" noChangeArrowheads="1" noCrop="1"/>
          </p:cNvPicPr>
          <p:nvPr/>
        </p:nvPicPr>
        <p:blipFill>
          <a:blip r:embed="rId2" cstate="print"/>
          <a:srcRect/>
          <a:stretch>
            <a:fillRect/>
          </a:stretch>
        </p:blipFill>
        <p:spPr bwMode="auto">
          <a:xfrm>
            <a:off x="2843808" y="1556792"/>
            <a:ext cx="4176464" cy="2520280"/>
          </a:xfrm>
          <a:prstGeom prst="rect">
            <a:avLst/>
          </a:prstGeom>
          <a:noFill/>
        </p:spPr>
      </p:pic>
      <p:sp>
        <p:nvSpPr>
          <p:cNvPr id="6" name="Прямоугольник 5"/>
          <p:cNvSpPr/>
          <p:nvPr/>
        </p:nvSpPr>
        <p:spPr>
          <a:xfrm>
            <a:off x="395536" y="4437112"/>
            <a:ext cx="8136904" cy="1323439"/>
          </a:xfrm>
          <a:prstGeom prst="rect">
            <a:avLst/>
          </a:prstGeom>
        </p:spPr>
        <p:txBody>
          <a:bodyPr wrap="square">
            <a:spAutoFit/>
          </a:bodyPr>
          <a:lstStyle/>
          <a:p>
            <a:r>
              <a:rPr lang="ru-RU" sz="1600" dirty="0" smtClean="0">
                <a:latin typeface="Times New Roman" pitchFamily="18" charset="0"/>
                <a:cs typeface="Times New Roman" pitchFamily="18" charset="0"/>
              </a:rPr>
              <a:t>Прямозубые колёса — самый распространённый вид зубчатых колёс. Зубья расположены в радиальных плоскостях, а линия контакта зубьев обеих шестерён параллельна оси вращения. При этом оси обеих шестерён также должны располагаться строго параллельно. Прямозубые колеса имеют наименьшую стоимость, но, в то же время, предельный крутящий момент таких колес ниже, чем косозубых и шевронных.</a:t>
            </a:r>
            <a:endParaRPr lang="ru-RU" sz="1600" dirty="0">
              <a:latin typeface="Times New Roman" pitchFamily="18" charset="0"/>
              <a:cs typeface="Times New Roman" pitchFamily="18" charset="0"/>
            </a:endParaRPr>
          </a:p>
        </p:txBody>
      </p:sp>
      <p:pic>
        <p:nvPicPr>
          <p:cNvPr id="8" name="Рисунок 7" descr="пара зубчатых колес"/>
          <p:cNvPicPr/>
          <p:nvPr/>
        </p:nvPicPr>
        <p:blipFill>
          <a:blip r:embed="rId3" cstate="print"/>
          <a:srcRect l="43452" r="27976"/>
          <a:stretch>
            <a:fillRect/>
          </a:stretch>
        </p:blipFill>
        <p:spPr bwMode="auto">
          <a:xfrm>
            <a:off x="899592" y="1412776"/>
            <a:ext cx="914400" cy="1952625"/>
          </a:xfrm>
          <a:prstGeom prst="rect">
            <a:avLst/>
          </a:prstGeom>
          <a:noFill/>
          <a:ln w="9525">
            <a:noFill/>
            <a:miter lim="800000"/>
            <a:headEnd/>
            <a:tailEnd/>
          </a:ln>
        </p:spPr>
      </p:pic>
      <p:pic>
        <p:nvPicPr>
          <p:cNvPr id="14340" name="Picture 4" descr="https://im1-tub-ru.yandex.net/i?id=d9b726b269342fb9d717f43f91dd4509&amp;n=21"/>
          <p:cNvPicPr>
            <a:picLocks noChangeAspect="1" noChangeArrowheads="1"/>
          </p:cNvPicPr>
          <p:nvPr/>
        </p:nvPicPr>
        <p:blipFill>
          <a:blip r:embed="rId4" cstate="print"/>
          <a:srcRect/>
          <a:stretch>
            <a:fillRect/>
          </a:stretch>
        </p:blipFill>
        <p:spPr bwMode="auto">
          <a:xfrm>
            <a:off x="7380312" y="620688"/>
            <a:ext cx="1428750" cy="14287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7067128" cy="850106"/>
          </a:xfrm>
        </p:spPr>
        <p:txBody>
          <a:bodyPr/>
          <a:lstStyle/>
          <a:p>
            <a:r>
              <a:rPr lang="ru-RU" dirty="0" smtClean="0"/>
              <a:t>Косозубые колеса</a:t>
            </a:r>
            <a:endParaRPr lang="ru-RU" dirty="0"/>
          </a:p>
        </p:txBody>
      </p:sp>
      <p:sp>
        <p:nvSpPr>
          <p:cNvPr id="5" name="Прямоугольник 4"/>
          <p:cNvSpPr/>
          <p:nvPr/>
        </p:nvSpPr>
        <p:spPr>
          <a:xfrm>
            <a:off x="179512" y="2636912"/>
            <a:ext cx="8640960" cy="2492990"/>
          </a:xfrm>
          <a:prstGeom prst="rect">
            <a:avLst/>
          </a:prstGeom>
        </p:spPr>
        <p:txBody>
          <a:bodyPr wrap="square">
            <a:spAutoFit/>
          </a:bodyPr>
          <a:lstStyle/>
          <a:p>
            <a:r>
              <a:rPr lang="ru-RU" sz="1200" dirty="0" smtClean="0">
                <a:latin typeface="Times New Roman" pitchFamily="18" charset="0"/>
                <a:cs typeface="Times New Roman" pitchFamily="18" charset="0"/>
              </a:rPr>
              <a:t>Косозубые колёса являются усовершенствованным вариантом прямозубых. Их зубья располагаются под углом к оси вращения, а по форме образуют часть спирали.</a:t>
            </a:r>
          </a:p>
          <a:p>
            <a:r>
              <a:rPr lang="ru-RU" sz="1200" dirty="0" smtClean="0">
                <a:latin typeface="Times New Roman" pitchFamily="18" charset="0"/>
                <a:cs typeface="Times New Roman" pitchFamily="18" charset="0"/>
              </a:rPr>
              <a:t>Достоинства:.</a:t>
            </a:r>
          </a:p>
          <a:p>
            <a:pPr lvl="1"/>
            <a:r>
              <a:rPr lang="ru-RU" sz="1200" dirty="0" smtClean="0">
                <a:latin typeface="Times New Roman" pitchFamily="18" charset="0"/>
                <a:cs typeface="Times New Roman" pitchFamily="18" charset="0"/>
              </a:rPr>
              <a:t>Зацепление таких колёс происходит </a:t>
            </a:r>
            <a:r>
              <a:rPr lang="ru-RU" sz="1200" dirty="0" err="1" smtClean="0">
                <a:latin typeface="Times New Roman" pitchFamily="18" charset="0"/>
                <a:cs typeface="Times New Roman" pitchFamily="18" charset="0"/>
              </a:rPr>
              <a:t>плавнее</a:t>
            </a:r>
            <a:r>
              <a:rPr lang="ru-RU" sz="1200" dirty="0" smtClean="0">
                <a:latin typeface="Times New Roman" pitchFamily="18" charset="0"/>
                <a:cs typeface="Times New Roman" pitchFamily="18" charset="0"/>
              </a:rPr>
              <a:t>, чем у прямозубых, и с меньшим шумом.</a:t>
            </a:r>
          </a:p>
          <a:p>
            <a:pPr lvl="1"/>
            <a:r>
              <a:rPr lang="ru-RU" sz="1200" dirty="0" smtClean="0">
                <a:latin typeface="Times New Roman" pitchFamily="18" charset="0"/>
                <a:cs typeface="Times New Roman" pitchFamily="18" charset="0"/>
              </a:rPr>
              <a:t>Площадь контакта увеличена по сравнению с прямозубой передачей, таким образом, предельный крутящий момент, передаваемый зубчатой парой, тоже больше.</a:t>
            </a:r>
          </a:p>
          <a:p>
            <a:r>
              <a:rPr lang="ru-RU" sz="1200" dirty="0" smtClean="0">
                <a:latin typeface="Times New Roman" pitchFamily="18" charset="0"/>
                <a:cs typeface="Times New Roman" pitchFamily="18" charset="0"/>
              </a:rPr>
              <a:t>Недостатками косозубых колёс можно считать следующие факторы. </a:t>
            </a:r>
          </a:p>
          <a:p>
            <a:pPr lvl="1"/>
            <a:r>
              <a:rPr lang="ru-RU" sz="1200" dirty="0" smtClean="0">
                <a:latin typeface="Times New Roman" pitchFamily="18" charset="0"/>
                <a:cs typeface="Times New Roman" pitchFamily="18" charset="0"/>
              </a:rPr>
              <a:t>При работе косозубого колеса возникает механическая сила, направленная вдоль оси, что вызывает необходимость применения для установки вала упорных </a:t>
            </a:r>
            <a:r>
              <a:rPr lang="ru-RU" sz="1200" dirty="0" smtClean="0">
                <a:latin typeface="Times New Roman" pitchFamily="18" charset="0"/>
                <a:cs typeface="Times New Roman" pitchFamily="18" charset="0"/>
                <a:hlinkClick r:id="rId2" tooltip="Подшипник"/>
              </a:rPr>
              <a:t>подшипников</a:t>
            </a:r>
            <a:r>
              <a:rPr lang="ru-RU" sz="1200" dirty="0" smtClean="0">
                <a:latin typeface="Times New Roman" pitchFamily="18" charset="0"/>
                <a:cs typeface="Times New Roman" pitchFamily="18" charset="0"/>
              </a:rPr>
              <a:t>;</a:t>
            </a:r>
          </a:p>
          <a:p>
            <a:pPr lvl="1"/>
            <a:r>
              <a:rPr lang="ru-RU" sz="1200" dirty="0" smtClean="0">
                <a:latin typeface="Times New Roman" pitchFamily="18" charset="0"/>
                <a:cs typeface="Times New Roman" pitchFamily="18" charset="0"/>
              </a:rPr>
              <a:t>Увеличение площади трения зубьев (что вызывает дополнительные потери мощности на нагрев), которое компенсируется применением специальных смазок.</a:t>
            </a:r>
          </a:p>
          <a:p>
            <a:r>
              <a:rPr lang="ru-RU" sz="1200" dirty="0" smtClean="0">
                <a:latin typeface="Times New Roman" pitchFamily="18" charset="0"/>
                <a:cs typeface="Times New Roman" pitchFamily="18" charset="0"/>
              </a:rPr>
              <a:t>В целом, косозубые колёса применяются в механизмах, требующих передачи большого крутящего момента на высоких скоростях, либо имеющих жёсткие ограничения по шумности.</a:t>
            </a:r>
            <a:endParaRPr lang="ru-RU" sz="1200" dirty="0">
              <a:latin typeface="Times New Roman" pitchFamily="18" charset="0"/>
              <a:cs typeface="Times New Roman" pitchFamily="18" charset="0"/>
            </a:endParaRPr>
          </a:p>
        </p:txBody>
      </p:sp>
      <p:pic>
        <p:nvPicPr>
          <p:cNvPr id="6" name="Содержимое 3" descr="Продам механическую обработку металлов. . Доска объявлений по продаже механической обработки металлов Украины :: Metalweb.ru"/>
          <p:cNvPicPr>
            <a:picLocks/>
          </p:cNvPicPr>
          <p:nvPr/>
        </p:nvPicPr>
        <p:blipFill>
          <a:blip r:embed="rId3" cstate="print"/>
          <a:srcRect/>
          <a:stretch>
            <a:fillRect/>
          </a:stretch>
        </p:blipFill>
        <p:spPr bwMode="auto">
          <a:xfrm>
            <a:off x="5364088" y="980728"/>
            <a:ext cx="3384376" cy="1656184"/>
          </a:xfrm>
          <a:prstGeom prst="rect">
            <a:avLst/>
          </a:prstGeom>
          <a:noFill/>
          <a:ln w="9525">
            <a:noFill/>
            <a:miter lim="800000"/>
            <a:headEnd/>
            <a:tailEnd/>
          </a:ln>
        </p:spPr>
      </p:pic>
      <p:pic>
        <p:nvPicPr>
          <p:cNvPr id="27652" name="Picture 4" descr="https://upload.wikimedia.org/wikipedia/commons/thumb/e/ed/Anim_engrenages_helicoidaux.gif/100px-Anim_engrenages_helicoidaux.gif">
            <a:hlinkClick r:id="rId4"/>
          </p:cNvPr>
          <p:cNvPicPr>
            <a:picLocks noChangeAspect="1" noChangeArrowheads="1" noCrop="1"/>
          </p:cNvPicPr>
          <p:nvPr/>
        </p:nvPicPr>
        <p:blipFill>
          <a:blip r:embed="rId5" cstate="print"/>
          <a:srcRect/>
          <a:stretch>
            <a:fillRect/>
          </a:stretch>
        </p:blipFill>
        <p:spPr bwMode="auto">
          <a:xfrm>
            <a:off x="323528" y="620688"/>
            <a:ext cx="2196752" cy="1584176"/>
          </a:xfrm>
          <a:prstGeom prst="rect">
            <a:avLst/>
          </a:prstGeom>
          <a:noFill/>
        </p:spPr>
      </p:pic>
      <p:sp>
        <p:nvSpPr>
          <p:cNvPr id="8" name="Прямоугольник 7"/>
          <p:cNvSpPr/>
          <p:nvPr/>
        </p:nvSpPr>
        <p:spPr>
          <a:xfrm>
            <a:off x="323528" y="5013176"/>
            <a:ext cx="8424936" cy="1938992"/>
          </a:xfrm>
          <a:prstGeom prst="rect">
            <a:avLst/>
          </a:prstGeom>
        </p:spPr>
        <p:txBody>
          <a:bodyPr wrap="square">
            <a:spAutoFit/>
          </a:bodyPr>
          <a:lstStyle/>
          <a:p>
            <a:pPr algn="just"/>
            <a:r>
              <a:rPr lang="ru-RU" sz="1200" dirty="0" smtClean="0">
                <a:latin typeface="Times New Roman" pitchFamily="18" charset="0"/>
                <a:cs typeface="Times New Roman" pitchFamily="18" charset="0"/>
              </a:rPr>
              <a:t>Достоинства косозубых передач по сравнению с прямозубыми: уменьшение шума при работе; меньшие габаритные размеры; высокая плавность зацепления; большая нагрузочная способность; значительно меньшие дополнительные динамические нагрузки. Обладают рядом достоинств по сравнению с прямозубыми: благодаря наличию угла наклона зубья вступают в зацепление по своей длине постепенно, что обеспечивает более равномерную и плавную работу, и, естественно, снижение шума механизма вследствие большего коэффициента перекрытия. У косозубых колес минимальное число зубьев при котором не происходит подрезания, меньше, чем у прямозубых. Косозубые передачи позволяют подобрать при заданном межосевом расстоянии за счет изменения угла наклона пару колес со стандартным модулем. К недостаткам косозубых передач следует отнести более сложное изготовление колес по сравнению с прямозубыми и появление дополнительного осевого усилия, передаваемого на опоры. </a:t>
            </a:r>
          </a:p>
          <a:p>
            <a:pPr algn="just"/>
            <a:endParaRPr lang="ru-RU" sz="1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Шевронные колеса</a:t>
            </a:r>
            <a:endParaRPr lang="ru-RU" dirty="0"/>
          </a:p>
        </p:txBody>
      </p:sp>
      <p:pic>
        <p:nvPicPr>
          <p:cNvPr id="29698" name="Picture 2" descr="https://upload.wikimedia.org/wikipedia/commons/thumb/5/53/Engrenages_-_85.488_-.jpg/141px-Engrenages_-_85.488_-.jpg">
            <a:hlinkClick r:id="rId2"/>
          </p:cNvPr>
          <p:cNvPicPr>
            <a:picLocks noChangeAspect="1" noChangeArrowheads="1"/>
          </p:cNvPicPr>
          <p:nvPr/>
        </p:nvPicPr>
        <p:blipFill>
          <a:blip r:embed="rId3" cstate="print"/>
          <a:srcRect r="32000"/>
          <a:stretch>
            <a:fillRect/>
          </a:stretch>
        </p:blipFill>
        <p:spPr bwMode="auto">
          <a:xfrm>
            <a:off x="683568" y="1484784"/>
            <a:ext cx="3600400" cy="2428107"/>
          </a:xfrm>
          <a:prstGeom prst="rect">
            <a:avLst/>
          </a:prstGeom>
          <a:noFill/>
        </p:spPr>
      </p:pic>
      <p:sp>
        <p:nvSpPr>
          <p:cNvPr id="4" name="Прямоугольник 3"/>
          <p:cNvSpPr/>
          <p:nvPr/>
        </p:nvSpPr>
        <p:spPr>
          <a:xfrm>
            <a:off x="683568" y="3933056"/>
            <a:ext cx="7344816" cy="2677656"/>
          </a:xfrm>
          <a:prstGeom prst="rect">
            <a:avLst/>
          </a:prstGeom>
        </p:spPr>
        <p:txBody>
          <a:bodyPr wrap="square">
            <a:spAutoFit/>
          </a:bodyPr>
          <a:lstStyle/>
          <a:p>
            <a:pPr algn="just"/>
            <a:r>
              <a:rPr lang="ru-RU" sz="1200" dirty="0" smtClean="0">
                <a:latin typeface="Times New Roman" pitchFamily="18" charset="0"/>
                <a:cs typeface="Times New Roman" pitchFamily="18" charset="0"/>
              </a:rPr>
              <a:t>Изобретение" </a:t>
            </a:r>
            <a:r>
              <a:rPr lang="ru-RU" sz="1200" dirty="0" smtClean="0">
                <a:latin typeface="Times New Roman" pitchFamily="18" charset="0"/>
                <a:cs typeface="Times New Roman" pitchFamily="18" charset="0"/>
                <a:hlinkClick r:id="rId4" tooltip="Андре Ситроен"/>
              </a:rPr>
              <a:t>Андре Ситроена</a:t>
            </a:r>
            <a:r>
              <a:rPr lang="ru-RU" sz="1200" dirty="0" smtClean="0">
                <a:latin typeface="Times New Roman" pitchFamily="18" charset="0"/>
                <a:cs typeface="Times New Roman" pitchFamily="18" charset="0"/>
              </a:rPr>
              <a:t> (На самом деле Ситроен купил патент у польского механика самоучки </a:t>
            </a:r>
            <a:r>
              <a:rPr lang="ru-RU" sz="1200" dirty="0" smtClean="0">
                <a:latin typeface="Times New Roman" pitchFamily="18" charset="0"/>
                <a:cs typeface="Times New Roman" pitchFamily="18" charset="0"/>
                <a:hlinkClick r:id="rId5"/>
              </a:rPr>
              <a:t>http://www.aif.ru/auto/about/1098209</a:t>
            </a:r>
            <a:r>
              <a:rPr lang="ru-RU" sz="1200" dirty="0" smtClean="0">
                <a:latin typeface="Times New Roman" pitchFamily="18" charset="0"/>
                <a:cs typeface="Times New Roman" pitchFamily="18" charset="0"/>
              </a:rPr>
              <a:t>). Зубья таких колёс изготавливаются в виде буквы «V» (либо они получаются стыковкой двух косозубых колёс со встречным расположением зубьев). Передачи, основанные на таких зубчатых колёсах, обычно называют «шевронными».</a:t>
            </a:r>
          </a:p>
          <a:p>
            <a:pPr algn="just"/>
            <a:r>
              <a:rPr lang="ru-RU" sz="1200" dirty="0" smtClean="0">
                <a:latin typeface="Times New Roman" pitchFamily="18" charset="0"/>
                <a:cs typeface="Times New Roman" pitchFamily="18" charset="0"/>
              </a:rPr>
              <a:t>Шевронные колёса решают проблему осевой силы. Осевые силы обеих половин такого колеса взаимно компенсируются, поэтому отпадает необходимость в установке валов на упорные подшипники. При этом передача является самоустанавливающейся в осевом направлении, по причине чего в </a:t>
            </a:r>
            <a:r>
              <a:rPr lang="ru-RU" sz="1200" dirty="0" smtClean="0">
                <a:latin typeface="Times New Roman" pitchFamily="18" charset="0"/>
                <a:cs typeface="Times New Roman" pitchFamily="18" charset="0"/>
                <a:hlinkClick r:id="rId6" tooltip="Редуктор"/>
              </a:rPr>
              <a:t>редукторах</a:t>
            </a:r>
            <a:r>
              <a:rPr lang="ru-RU" sz="1200" dirty="0" smtClean="0">
                <a:latin typeface="Times New Roman" pitchFamily="18" charset="0"/>
                <a:cs typeface="Times New Roman" pitchFamily="18" charset="0"/>
              </a:rPr>
              <a:t> с шевронными колесами один из валов устанавливают на плавающих опорах (как правило — на подшипниках с короткими цилиндрическими роликами). </a:t>
            </a:r>
          </a:p>
          <a:p>
            <a:pPr algn="just"/>
            <a:r>
              <a:rPr lang="ru-RU" sz="1200" dirty="0" smtClean="0">
                <a:latin typeface="Times New Roman" pitchFamily="18" charset="0"/>
                <a:cs typeface="Times New Roman" pitchFamily="18" charset="0"/>
              </a:rPr>
              <a:t>Шевронные передачи обладают всеми преимуществами косозубых, а осевые силы  противоположно направлены и на подшипник не передаются.</a:t>
            </a:r>
            <a:r>
              <a:rPr lang="ru-RU" sz="1200" dirty="0" smtClean="0"/>
              <a:t> </a:t>
            </a:r>
            <a:r>
              <a:rPr lang="ru-RU" sz="1200" dirty="0" smtClean="0">
                <a:latin typeface="Times New Roman" pitchFamily="18" charset="0"/>
                <a:cs typeface="Times New Roman" pitchFamily="18" charset="0"/>
              </a:rPr>
              <a:t>В этих передачах допускают большой угол наклона зубьев от 25 до 40 градусов. Ввиду сложности изготовления шевронные передачи применяют реже, чем косозубые, т.е. в тех случаях, когда требуется передавать большую мощность и высокую скорость, а осевые нагрузки нежелательны.</a:t>
            </a:r>
            <a:endParaRPr lang="ru-RU" sz="1200" dirty="0">
              <a:latin typeface="Times New Roman" pitchFamily="18" charset="0"/>
              <a:cs typeface="Times New Roman" pitchFamily="18" charset="0"/>
            </a:endParaRPr>
          </a:p>
        </p:txBody>
      </p:sp>
      <p:sp>
        <p:nvSpPr>
          <p:cNvPr id="5" name="Прямоугольник 4"/>
          <p:cNvSpPr/>
          <p:nvPr/>
        </p:nvSpPr>
        <p:spPr>
          <a:xfrm>
            <a:off x="827584" y="1196752"/>
            <a:ext cx="6768752" cy="276999"/>
          </a:xfrm>
          <a:prstGeom prst="rect">
            <a:avLst/>
          </a:prstGeom>
        </p:spPr>
        <p:txBody>
          <a:bodyPr wrap="square">
            <a:spAutoFit/>
          </a:bodyPr>
          <a:lstStyle/>
          <a:p>
            <a:r>
              <a:rPr lang="ru-RU" sz="1200" i="1" dirty="0" smtClean="0">
                <a:latin typeface="Times New Roman" pitchFamily="18" charset="0"/>
                <a:cs typeface="Times New Roman" pitchFamily="18" charset="0"/>
              </a:rPr>
              <a:t>Шевронные зубчатые колеса пред­ставляют собой разновидность косозубых колес </a:t>
            </a:r>
            <a:endParaRPr lang="ru-RU" sz="1200" dirty="0">
              <a:latin typeface="Times New Roman" pitchFamily="18" charset="0"/>
              <a:cs typeface="Times New Roman" pitchFamily="18" charset="0"/>
            </a:endParaRPr>
          </a:p>
        </p:txBody>
      </p:sp>
      <p:pic>
        <p:nvPicPr>
          <p:cNvPr id="29700" name="Picture 4" descr="http://konspekta.net/studopediaorg/baza1/90800302209.files/image983.jpg"/>
          <p:cNvPicPr>
            <a:picLocks noChangeAspect="1" noChangeArrowheads="1"/>
          </p:cNvPicPr>
          <p:nvPr/>
        </p:nvPicPr>
        <p:blipFill>
          <a:blip r:embed="rId7" cstate="print"/>
          <a:srcRect/>
          <a:stretch>
            <a:fillRect/>
          </a:stretch>
        </p:blipFill>
        <p:spPr bwMode="auto">
          <a:xfrm>
            <a:off x="4932040" y="1556792"/>
            <a:ext cx="2800350" cy="1990725"/>
          </a:xfrm>
          <a:prstGeom prst="rect">
            <a:avLst/>
          </a:prstGeom>
          <a:noFill/>
        </p:spPr>
      </p:pic>
      <p:pic>
        <p:nvPicPr>
          <p:cNvPr id="7" name="Рисунок 6" descr="Изобр по Конический Редуктор Схема"/>
          <p:cNvPicPr/>
          <p:nvPr/>
        </p:nvPicPr>
        <p:blipFill>
          <a:blip r:embed="rId8" cstate="print"/>
          <a:srcRect l="63000"/>
          <a:stretch>
            <a:fillRect/>
          </a:stretch>
        </p:blipFill>
        <p:spPr bwMode="auto">
          <a:xfrm>
            <a:off x="7524328" y="260648"/>
            <a:ext cx="1057275" cy="10572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1663</Words>
  <Application>Microsoft Office PowerPoint</Application>
  <PresentationFormat>Экран (4:3)</PresentationFormat>
  <Paragraphs>120</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Зубчатые передачи</vt:lpstr>
      <vt:lpstr>Зубчатое колесо</vt:lpstr>
      <vt:lpstr>Презентация PowerPoint</vt:lpstr>
      <vt:lpstr>Достоинства и недостатки зубчатых передач</vt:lpstr>
      <vt:lpstr>Параметры колеса</vt:lpstr>
      <vt:lpstr>Классификация зубчатых передач</vt:lpstr>
      <vt:lpstr>Зубчатые передачи</vt:lpstr>
      <vt:lpstr>Косозубые колеса</vt:lpstr>
      <vt:lpstr>Шевронные колеса</vt:lpstr>
      <vt:lpstr>Конические передачи</vt:lpstr>
      <vt:lpstr>Реечные передачи</vt:lpstr>
      <vt:lpstr>Червячная передача</vt:lpstr>
      <vt:lpstr>Презентация PowerPoint</vt:lpstr>
      <vt:lpstr>Коронные колеса</vt:lpstr>
      <vt:lpstr>Зубчатые барабаны</vt:lpstr>
      <vt:lpstr>Зубчатые пары</vt:lpstr>
      <vt:lpstr>Методы получения зубчатых колес</vt:lpstr>
      <vt:lpstr>Нарезание колес методом деления копирования</vt:lpstr>
      <vt:lpstr>Презентация PowerPoint</vt:lpstr>
      <vt:lpstr>Получение колес долблением</vt:lpstr>
      <vt:lpstr>Получение колес методом фрезерования червячной фрезой и реечной гребенкой</vt:lpstr>
      <vt:lpstr>Порошковая металлургия</vt:lpstr>
      <vt:lpstr>Презентация PowerPoint</vt:lpstr>
      <vt:lpstr>Конструкции колес</vt:lpstr>
      <vt:lpstr>Материалы для колес</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ДАМЕЛОВСКАЯ</cp:lastModifiedBy>
  <cp:revision>22</cp:revision>
  <dcterms:created xsi:type="dcterms:W3CDTF">2015-05-28T08:27:00Z</dcterms:created>
  <dcterms:modified xsi:type="dcterms:W3CDTF">2023-09-20T07:36:42Z</dcterms:modified>
</cp:coreProperties>
</file>